
<file path=[Content_Types].xml><?xml version="1.0" encoding="utf-8"?>
<Types xmlns="http://schemas.openxmlformats.org/package/2006/content-types">
  <Default Extension="xml" ContentType="application/vnd.openxmlformats-package.core-properties+xml"/>
  <Default Extension="jpeg" ContentType="image/jpeg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73f792f94ff34856" /><Relationship Type="http://schemas.openxmlformats.org/officeDocument/2006/relationships/extended-properties" Target="/docProps/app.xml" Id="R887e1d79c20a4555" /><Relationship Type="http://schemas.openxmlformats.org/officeDocument/2006/relationships/officeDocument" Target="/ppt/presentation.xml" Id="R909d09fd7b524aa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9e61f381c803455c"/>
  </p:sldMasterIdLst>
  <p:notesMasterIdLst>
    <p:notesMasterId xmlns:r="http://schemas.openxmlformats.org/officeDocument/2006/relationships" r:id="R3d682ff49a5d4d68"/>
  </p:notesMasterIdLst>
  <p:sldIdLst>
    <p:sldId xmlns:r="http://schemas.openxmlformats.org/officeDocument/2006/relationships" id="256" r:id="Rb16340e5c51a48b4"/>
    <p:sldId xmlns:r="http://schemas.openxmlformats.org/officeDocument/2006/relationships" id="257" r:id="R0415cbb02f54443e"/>
    <p:sldId xmlns:r="http://schemas.openxmlformats.org/officeDocument/2006/relationships" id="258" r:id="R1abbf0904729403c"/>
    <p:sldId xmlns:r="http://schemas.openxmlformats.org/officeDocument/2006/relationships" id="259" r:id="Rb8c6f4e064534ea2"/>
    <p:sldId xmlns:r="http://schemas.openxmlformats.org/officeDocument/2006/relationships" id="260" r:id="Rd90a63dbf954434a"/>
    <p:sldId xmlns:r="http://schemas.openxmlformats.org/officeDocument/2006/relationships" id="261" r:id="R161312241ea34a37"/>
    <p:sldId xmlns:r="http://schemas.openxmlformats.org/officeDocument/2006/relationships" id="262" r:id="R8dd68daed1e449fb"/>
    <p:sldId xmlns:r="http://schemas.openxmlformats.org/officeDocument/2006/relationships" id="263" r:id="R54b358d3518141f3"/>
    <p:sldId xmlns:r="http://schemas.openxmlformats.org/officeDocument/2006/relationships" id="264" r:id="R674b0bb0b3a547df"/>
    <p:sldId xmlns:r="http://schemas.openxmlformats.org/officeDocument/2006/relationships" id="265" r:id="Rce95a91d39ff4a6e"/>
    <p:sldId xmlns:r="http://schemas.openxmlformats.org/officeDocument/2006/relationships" id="266" r:id="R5f4d19f5bf4a42f5"/>
    <p:sldId xmlns:r="http://schemas.openxmlformats.org/officeDocument/2006/relationships" id="267" r:id="R697455df1b4e47b2"/>
    <p:sldId xmlns:r="http://schemas.openxmlformats.org/officeDocument/2006/relationships" id="268" r:id="R66f0ea8fcfa54e51"/>
    <p:sldId xmlns:r="http://schemas.openxmlformats.org/officeDocument/2006/relationships" id="269" r:id="Rbdea7d04b99f4314"/>
    <p:sldId xmlns:r="http://schemas.openxmlformats.org/officeDocument/2006/relationships" id="270" r:id="R183f6e298be846b8"/>
    <p:sldId xmlns:r="http://schemas.openxmlformats.org/officeDocument/2006/relationships" id="271" r:id="R7b4ad45383b0450a"/>
    <p:sldId xmlns:r="http://schemas.openxmlformats.org/officeDocument/2006/relationships" id="272" r:id="Rb2605e10afa34863"/>
    <p:sldId xmlns:r="http://schemas.openxmlformats.org/officeDocument/2006/relationships" id="273" r:id="R1ba6874720974157"/>
    <p:sldId xmlns:r="http://schemas.openxmlformats.org/officeDocument/2006/relationships" id="274" r:id="R83c8ef37d2c94260"/>
    <p:sldId xmlns:r="http://schemas.openxmlformats.org/officeDocument/2006/relationships" id="275" r:id="R9903a2c6ac6e49af"/>
    <p:sldId xmlns:r="http://schemas.openxmlformats.org/officeDocument/2006/relationships" id="276" r:id="R33b2bbabf14440fb"/>
    <p:sldId xmlns:r="http://schemas.openxmlformats.org/officeDocument/2006/relationships" id="277" r:id="Reb6f341a35354327"/>
    <p:sldId xmlns:r="http://schemas.openxmlformats.org/officeDocument/2006/relationships" id="278" r:id="R4fcbd69480d44d2b"/>
    <p:sldId xmlns:r="http://schemas.openxmlformats.org/officeDocument/2006/relationships" id="279" r:id="R1a45ac6fb2a247f2"/>
    <p:sldId xmlns:r="http://schemas.openxmlformats.org/officeDocument/2006/relationships" id="280" r:id="R25a3d0f27cb34110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953e5c8ceb4445ec" /><Relationship Type="http://schemas.openxmlformats.org/officeDocument/2006/relationships/slideMaster" Target="/ppt/slideMasters/slideMaster1.xml" Id="R9e61f381c803455c" /><Relationship Type="http://schemas.openxmlformats.org/officeDocument/2006/relationships/notesMaster" Target="/ppt/notesMasters/notesMaster1.xml" Id="R3d682ff49a5d4d68" /><Relationship Type="http://schemas.openxmlformats.org/officeDocument/2006/relationships/presProps" Target="/ppt/presProps.xml" Id="R97491f38e77d43cb" /><Relationship Type="http://schemas.openxmlformats.org/officeDocument/2006/relationships/tableStyles" Target="/ppt/tableStyles.xml" Id="R6ce421a9446d4d6b" /><Relationship Type="http://schemas.openxmlformats.org/officeDocument/2006/relationships/slide" Target="/ppt/slides/slide1.xml" Id="Rb16340e5c51a48b4" /><Relationship Type="http://schemas.openxmlformats.org/officeDocument/2006/relationships/slide" Target="/ppt/slides/slide2.xml" Id="R0415cbb02f54443e" /><Relationship Type="http://schemas.openxmlformats.org/officeDocument/2006/relationships/slide" Target="/ppt/slides/slide3.xml" Id="R1abbf0904729403c" /><Relationship Type="http://schemas.openxmlformats.org/officeDocument/2006/relationships/slide" Target="/ppt/slides/slide4.xml" Id="Rb8c6f4e064534ea2" /><Relationship Type="http://schemas.openxmlformats.org/officeDocument/2006/relationships/slide" Target="/ppt/slides/slide5.xml" Id="Rd90a63dbf954434a" /><Relationship Type="http://schemas.openxmlformats.org/officeDocument/2006/relationships/slide" Target="/ppt/slides/slide6.xml" Id="R161312241ea34a37" /><Relationship Type="http://schemas.openxmlformats.org/officeDocument/2006/relationships/slide" Target="/ppt/slides/slide7.xml" Id="R8dd68daed1e449fb" /><Relationship Type="http://schemas.openxmlformats.org/officeDocument/2006/relationships/slide" Target="/ppt/slides/slide8.xml" Id="R54b358d3518141f3" /><Relationship Type="http://schemas.openxmlformats.org/officeDocument/2006/relationships/slide" Target="/ppt/slides/slide9.xml" Id="R674b0bb0b3a547df" /><Relationship Type="http://schemas.openxmlformats.org/officeDocument/2006/relationships/slide" Target="/ppt/slides/slide10.xml" Id="Rce95a91d39ff4a6e" /><Relationship Type="http://schemas.openxmlformats.org/officeDocument/2006/relationships/slide" Target="/ppt/slides/slide11.xml" Id="R5f4d19f5bf4a42f5" /><Relationship Type="http://schemas.openxmlformats.org/officeDocument/2006/relationships/slide" Target="/ppt/slides/slide12.xml" Id="R697455df1b4e47b2" /><Relationship Type="http://schemas.openxmlformats.org/officeDocument/2006/relationships/slide" Target="/ppt/slides/slide13.xml" Id="R66f0ea8fcfa54e51" /><Relationship Type="http://schemas.openxmlformats.org/officeDocument/2006/relationships/slide" Target="/ppt/slides/slide14.xml" Id="Rbdea7d04b99f4314" /><Relationship Type="http://schemas.openxmlformats.org/officeDocument/2006/relationships/slide" Target="/ppt/slides/slide15.xml" Id="R183f6e298be846b8" /><Relationship Type="http://schemas.openxmlformats.org/officeDocument/2006/relationships/slide" Target="/ppt/slides/slide16.xml" Id="R7b4ad45383b0450a" /><Relationship Type="http://schemas.openxmlformats.org/officeDocument/2006/relationships/slide" Target="/ppt/slides/slide17.xml" Id="Rb2605e10afa34863" /><Relationship Type="http://schemas.openxmlformats.org/officeDocument/2006/relationships/slide" Target="/ppt/slides/slide18.xml" Id="R1ba6874720974157" /><Relationship Type="http://schemas.openxmlformats.org/officeDocument/2006/relationships/slide" Target="/ppt/slides/slide19.xml" Id="R83c8ef37d2c94260" /><Relationship Type="http://schemas.openxmlformats.org/officeDocument/2006/relationships/slide" Target="/ppt/slides/slide20.xml" Id="R9903a2c6ac6e49af" /><Relationship Type="http://schemas.openxmlformats.org/officeDocument/2006/relationships/slide" Target="/ppt/slides/slide21.xml" Id="R33b2bbabf14440fb" /><Relationship Type="http://schemas.openxmlformats.org/officeDocument/2006/relationships/slide" Target="/ppt/slides/slide22.xml" Id="Reb6f341a35354327" /><Relationship Type="http://schemas.openxmlformats.org/officeDocument/2006/relationships/slide" Target="/ppt/slides/slide23.xml" Id="R4fcbd69480d44d2b" /><Relationship Type="http://schemas.openxmlformats.org/officeDocument/2006/relationships/slide" Target="/ppt/slides/slide24.xml" Id="R1a45ac6fb2a247f2" /><Relationship Type="http://schemas.openxmlformats.org/officeDocument/2006/relationships/slide" Target="/ppt/slides/slide25.xml" Id="R25a3d0f27cb34110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65061344f5414830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d9b56d9980a24e30" /><Relationship Type="http://schemas.openxmlformats.org/officeDocument/2006/relationships/notesMaster" Target="/ppt/notesMasters/notesMaster1.xml" Id="Rf1c33df38d374ad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900766b54464525" /><Relationship Type="http://schemas.openxmlformats.org/officeDocument/2006/relationships/notesMaster" Target="/ppt/notesMasters/notesMaster1.xml" Id="R79981a9856d74ef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94d30a23c12e412b" /><Relationship Type="http://schemas.openxmlformats.org/officeDocument/2006/relationships/notesMaster" Target="/ppt/notesMasters/notesMaster1.xml" Id="R92153b0c49e54360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13155b965264439" /><Relationship Type="http://schemas.openxmlformats.org/officeDocument/2006/relationships/notesMaster" Target="/ppt/notesMasters/notesMaster1.xml" Id="R831dee286b06416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acdffddbad2144f0" /><Relationship Type="http://schemas.openxmlformats.org/officeDocument/2006/relationships/notesMaster" Target="/ppt/notesMasters/notesMaster1.xml" Id="Rb3053e426b28481c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2fffccc2aea045ed" /><Relationship Type="http://schemas.openxmlformats.org/officeDocument/2006/relationships/notesMaster" Target="/ppt/notesMasters/notesMaster1.xml" Id="Re90a91ad78a14fe3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153770d209014eda" /><Relationship Type="http://schemas.openxmlformats.org/officeDocument/2006/relationships/notesMaster" Target="/ppt/notesMasters/notesMaster1.xml" Id="R5ebd4eab41c14b8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08d7cb61d7a409d" /><Relationship Type="http://schemas.openxmlformats.org/officeDocument/2006/relationships/notesMaster" Target="/ppt/notesMasters/notesMaster1.xml" Id="Rd03e0a0284bd401f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4eafcf2a8c5a4ec0" /><Relationship Type="http://schemas.openxmlformats.org/officeDocument/2006/relationships/notesMaster" Target="/ppt/notesMasters/notesMaster1.xml" Id="R0a3907ed90ca44d3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3454fd2100384773" /><Relationship Type="http://schemas.openxmlformats.org/officeDocument/2006/relationships/notesMaster" Target="/ppt/notesMasters/notesMaster1.xml" Id="R3df0346821444b83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07d11731ed844cb6" /><Relationship Type="http://schemas.openxmlformats.org/officeDocument/2006/relationships/notesMaster" Target="/ppt/notesMasters/notesMaster1.xml" Id="R4559fe05011c46e4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f2dd2a5c52d4dd4" /><Relationship Type="http://schemas.openxmlformats.org/officeDocument/2006/relationships/notesMaster" Target="/ppt/notesMasters/notesMaster1.xml" Id="R926801edd6df470e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7a7926386ff4101" /><Relationship Type="http://schemas.openxmlformats.org/officeDocument/2006/relationships/notesMaster" Target="/ppt/notesMasters/notesMaster1.xml" Id="R5748bab2ad00450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d5afaaede3684df7" /><Relationship Type="http://schemas.openxmlformats.org/officeDocument/2006/relationships/notesMaster" Target="/ppt/notesMasters/notesMaster1.xml" Id="R6cabf79389004494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45260f9e473a4626" /><Relationship Type="http://schemas.openxmlformats.org/officeDocument/2006/relationships/notesMaster" Target="/ppt/notesMasters/notesMaster1.xml" Id="R647d097508614b1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c902725cd2f401a" /><Relationship Type="http://schemas.openxmlformats.org/officeDocument/2006/relationships/notesMaster" Target="/ppt/notesMasters/notesMaster1.xml" Id="Rbdf24da70bfd485d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96492a9b9544cac" /><Relationship Type="http://schemas.openxmlformats.org/officeDocument/2006/relationships/notesMaster" Target="/ppt/notesMasters/notesMaster1.xml" Id="R2e2a9a4178dc406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99af0fb5e83042d9" /><Relationship Type="http://schemas.openxmlformats.org/officeDocument/2006/relationships/notesMaster" Target="/ppt/notesMasters/notesMaster1.xml" Id="R049b424410484903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c719e43c5d2a4bd6" /><Relationship Type="http://schemas.openxmlformats.org/officeDocument/2006/relationships/notesMaster" Target="/ppt/notesMasters/notesMaster1.xml" Id="Rc5cc645cf5ae49ae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a07fcefc32cb4aa3" /><Relationship Type="http://schemas.openxmlformats.org/officeDocument/2006/relationships/notesMaster" Target="/ppt/notesMasters/notesMaster1.xml" Id="R1a337537cfa340c9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9af703dc0f64003" /><Relationship Type="http://schemas.openxmlformats.org/officeDocument/2006/relationships/notesMaster" Target="/ppt/notesMasters/notesMaster1.xml" Id="R5ae70edbb1874da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9be05f1967e4c97" /><Relationship Type="http://schemas.openxmlformats.org/officeDocument/2006/relationships/notesMaster" Target="/ppt/notesMasters/notesMaster1.xml" Id="R49892e94e934472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ce45b0efb05a47fa" /><Relationship Type="http://schemas.openxmlformats.org/officeDocument/2006/relationships/notesMaster" Target="/ppt/notesMasters/notesMaster1.xml" Id="R95467e56c5ba4266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567dc4e88cd24154" /><Relationship Type="http://schemas.openxmlformats.org/officeDocument/2006/relationships/notesMaster" Target="/ppt/notesMasters/notesMaster1.xml" Id="Rb3246314f32f47f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5f374e70160844af" /><Relationship Type="http://schemas.openxmlformats.org/officeDocument/2006/relationships/notesMaster" Target="/ppt/notesMasters/notesMaster1.xml" Id="R44de89b27f31410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</a:t>
            </a:r>
          </a:p>
          <a:p xmlns:a="http://schemas.openxmlformats.org/drawingml/2006/main">
            <a:r>
              <a:t>AWARD SHOW</a:t>
            </a:r>
          </a:p>
          <a:p xmlns:a="http://schemas.openxmlformats.org/drawingml/2006/main">
            <a:r>
              <a:t>Q4 2024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NuAxis Core Values</a:t>
            </a:r>
          </a:p>
          <a:p xmlns:a="http://schemas.openxmlformats.org/drawingml/2006/main">
            <a:r>
              <a:t>Mission People</a:t>
            </a:r>
          </a:p>
          <a:p xmlns:a="http://schemas.openxmlformats.org/drawingml/2006/main">
            <a:r>
              <a:t>Customer Relentlessly Radically</a:t>
            </a:r>
          </a:p>
          <a:p xmlns:a="http://schemas.openxmlformats.org/drawingml/2006/main">
            <a:r>
              <a:t>Motivated Powered</a:t>
            </a:r>
          </a:p>
          <a:p xmlns:a="http://schemas.openxmlformats.org/drawingml/2006/main">
            <a:r>
              <a:t>Obsessed Committed Transparent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3.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Q4 Accomplishments – Awards Activity 2024</a:t>
            </a:r>
          </a:p>
          <a:p xmlns:a="http://schemas.openxmlformats.org/drawingml/2006/main">
            <a:r>
              <a:t>Customer Program NuAxis Position</a:t>
            </a:r>
          </a:p>
          <a:p xmlns:a="http://schemas.openxmlformats.org/drawingml/2006/main">
            <a:r>
              <a:t>REI - GSA Integrated Acquisition Environment (IAE) Platform Support Sub</a:t>
            </a:r>
          </a:p>
          <a:p xmlns:a="http://schemas.openxmlformats.org/drawingml/2006/main">
            <a:r>
              <a:t>OASIS + Unrestricted GWAC – Technical &amp; Engineering and</a:t>
            </a:r>
          </a:p>
          <a:p xmlns:a="http://schemas.openxmlformats.org/drawingml/2006/main">
            <a:r>
              <a:t>GSA Prime</a:t>
            </a:r>
          </a:p>
          <a:p xmlns:a="http://schemas.openxmlformats.org/drawingml/2006/main">
            <a:r>
              <a:t>Management &amp; Advisory Pools</a:t>
            </a:r>
          </a:p>
          <a:p xmlns:a="http://schemas.openxmlformats.org/drawingml/2006/main">
            <a:r>
              <a:t>DoD/Navy SeaPort Next Generation (NxG) AWAC Prime</a:t>
            </a:r>
          </a:p>
          <a:p xmlns:a="http://schemas.openxmlformats.org/drawingml/2006/main">
            <a:r>
              <a:t>Makpar –</a:t>
            </a:r>
          </a:p>
          <a:p xmlns:a="http://schemas.openxmlformats.org/drawingml/2006/main">
            <a:r>
              <a:t>Unified Communication (UC) Engineering Follow-On Sub</a:t>
            </a:r>
          </a:p>
          <a:p xmlns:a="http://schemas.openxmlformats.org/drawingml/2006/main">
            <a:r>
              <a:t>Treasury/IRS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Q4 Accomplishments – Awards Activity 2024</a:t>
            </a:r>
          </a:p>
          <a:p xmlns:a="http://schemas.openxmlformats.org/drawingml/2006/main">
            <a:r>
              <a:t>Certification Bonus</a:t>
            </a:r>
          </a:p>
          <a:p xmlns:a="http://schemas.openxmlformats.org/drawingml/2006/main">
            <a:r>
              <a:t>my2.nuaxis.com</a:t>
            </a:r>
          </a:p>
          <a:p xmlns:a="http://schemas.openxmlformats.org/drawingml/2006/main">
            <a:r>
              <a:t>Program – More</a:t>
            </a:r>
          </a:p>
          <a:p xmlns:a="http://schemas.openxmlformats.org/drawingml/2006/main">
            <a:r>
              <a:t>revamp launching</a:t>
            </a:r>
          </a:p>
          <a:p xmlns:a="http://schemas.openxmlformats.org/drawingml/2006/main">
            <a:r>
              <a:t>My NuAxis 2.0 details coming soon.</a:t>
            </a:r>
          </a:p>
          <a:p xmlns:a="http://schemas.openxmlformats.org/drawingml/2006/main">
            <a:r>
              <a:t>on February 10th</a:t>
            </a:r>
          </a:p>
          <a:p xmlns:a="http://schemas.openxmlformats.org/drawingml/2006/main">
            <a:r>
              <a:t>Stay tuned!</a:t>
            </a:r>
          </a:p>
          <a:p xmlns:a="http://schemas.openxmlformats.org/drawingml/2006/main">
            <a:r>
              <a:t>Positive feedback on</a:t>
            </a:r>
          </a:p>
          <a:p xmlns:a="http://schemas.openxmlformats.org/drawingml/2006/main">
            <a:r>
              <a:t>Teledoc Services,</a:t>
            </a:r>
          </a:p>
          <a:p xmlns:a="http://schemas.openxmlformats.org/drawingml/2006/main">
            <a:r>
              <a:t>96% of employees</a:t>
            </a:r>
          </a:p>
          <a:p xmlns:a="http://schemas.openxmlformats.org/drawingml/2006/main">
            <a:r>
              <a:t>Mental Health Care</a:t>
            </a:r>
          </a:p>
          <a:p xmlns:a="http://schemas.openxmlformats.org/drawingml/2006/main">
            <a:r>
              <a:t>enrolled in benefits</a:t>
            </a:r>
          </a:p>
          <a:p xmlns:a="http://schemas.openxmlformats.org/drawingml/2006/main">
            <a:r>
              <a:t>Support, and the</a:t>
            </a:r>
          </a:p>
          <a:p xmlns:a="http://schemas.openxmlformats.org/drawingml/2006/main">
            <a:r>
              <a:t>Health &amp; Wellness</a:t>
            </a:r>
          </a:p>
          <a:p xmlns:a="http://schemas.openxmlformats.org/drawingml/2006/main">
            <a:r>
              <a:t>are actively using</a:t>
            </a:r>
          </a:p>
          <a:p xmlns:a="http://schemas.openxmlformats.org/drawingml/2006/main">
            <a:r>
              <a:t>MSK Program,</a:t>
            </a:r>
          </a:p>
          <a:p xmlns:a="http://schemas.openxmlformats.org/drawingml/2006/main">
            <a:r>
              <a:t>the Health Joy app.</a:t>
            </a:r>
          </a:p>
          <a:p xmlns:a="http://schemas.openxmlformats.org/drawingml/2006/main">
            <a:r>
              <a:t>launched via Health</a:t>
            </a:r>
          </a:p>
          <a:p xmlns:a="http://schemas.openxmlformats.org/drawingml/2006/main">
            <a:r>
              <a:t>Joy in August 2024.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5.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Nominations for Customer Obsessed Award</a:t>
            </a:r>
          </a:p>
          <a:p xmlns:a="http://schemas.openxmlformats.org/drawingml/2006/main">
            <a:r>
              <a:t>Arlene Romero Jason Marceau</a:t>
            </a:r>
          </a:p>
          <a:p xmlns:a="http://schemas.openxmlformats.org/drawingml/2006/main">
            <a:r>
              <a:t>Senior Customer Success Director of Solutions</a:t>
            </a:r>
          </a:p>
          <a:p xmlns:a="http://schemas.openxmlformats.org/drawingml/2006/main">
            <a:r>
              <a:t>Manager - OEO - VA Engineering – CORP - VA</a:t>
            </a:r>
          </a:p>
          <a:p xmlns:a="http://schemas.openxmlformats.org/drawingml/2006/main">
            <a:r>
              <a:t>Davon Floyd Elton Bicalho</a:t>
            </a:r>
          </a:p>
          <a:p xmlns:a="http://schemas.openxmlformats.org/drawingml/2006/main">
            <a:r>
              <a:t>Desktop Manager Development Lead</a:t>
            </a:r>
          </a:p>
          <a:p xmlns:a="http://schemas.openxmlformats.org/drawingml/2006/main">
            <a:r>
              <a:t>DOL - DC NPS - VA</a:t>
            </a:r>
          </a:p>
          <a:p xmlns:a="http://schemas.openxmlformats.org/drawingml/2006/main">
            <a:r>
              <a:t>Joseph Tchouaffi Ngan Phuong</a:t>
            </a:r>
          </a:p>
          <a:p xmlns:a="http://schemas.openxmlformats.org/drawingml/2006/main">
            <a:r>
              <a:t>Tier II Technician System Admin Sr. Hosting</a:t>
            </a:r>
          </a:p>
          <a:p xmlns:a="http://schemas.openxmlformats.org/drawingml/2006/main">
            <a:r>
              <a:t>WMATA - DC FWS - VA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6.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Customer Obsessed</a:t>
            </a:r>
          </a:p>
          <a:p xmlns:a="http://schemas.openxmlformats.org/drawingml/2006/main">
            <a:r>
              <a:t>WINNER</a:t>
            </a:r>
          </a:p>
          <a:p xmlns:a="http://schemas.openxmlformats.org/drawingml/2006/main">
            <a:r>
              <a:t>Arlene Romero</a:t>
            </a:r>
          </a:p>
          <a:p xmlns:a="http://schemas.openxmlformats.org/drawingml/2006/main">
            <a:r>
              <a:t>Senior Customer Success Manager – OEO - VA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7.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Customer Obsessed</a:t>
            </a:r>
          </a:p>
          <a:p xmlns:a="http://schemas.openxmlformats.org/drawingml/2006/main">
            <a:r>
              <a:t>Davon Floyd</a:t>
            </a:r>
          </a:p>
          <a:p xmlns:a="http://schemas.openxmlformats.org/drawingml/2006/main">
            <a:r>
              <a:t>Deskside Manager – DOC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8.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Nominations for Relentlessly Committed Award</a:t>
            </a:r>
          </a:p>
          <a:p xmlns:a="http://schemas.openxmlformats.org/drawingml/2006/main">
            <a:r>
              <a:t>Arlene Romero Ermejachew Bekele</a:t>
            </a:r>
          </a:p>
          <a:p xmlns:a="http://schemas.openxmlformats.org/drawingml/2006/main">
            <a:r>
              <a:t>Senior Customer Success Senior SQL Server</a:t>
            </a:r>
          </a:p>
          <a:p xmlns:a="http://schemas.openxmlformats.org/drawingml/2006/main">
            <a:r>
              <a:t>Manager - OEO - VA Administrator – FWS - CO</a:t>
            </a:r>
          </a:p>
          <a:p xmlns:a="http://schemas.openxmlformats.org/drawingml/2006/main">
            <a:r>
              <a:t>Harry Robinson Elton Bicalho</a:t>
            </a:r>
          </a:p>
          <a:p xmlns:a="http://schemas.openxmlformats.org/drawingml/2006/main">
            <a:r>
              <a:t>Tier II Service Desk Development Lead</a:t>
            </a:r>
          </a:p>
          <a:p xmlns:a="http://schemas.openxmlformats.org/drawingml/2006/main">
            <a:r>
              <a:t>Specialist – DOC - DC NPS - VA</a:t>
            </a:r>
          </a:p>
          <a:p xmlns:a="http://schemas.openxmlformats.org/drawingml/2006/main">
            <a:r>
              <a:t>Nathan Marek Gus Casanova</a:t>
            </a:r>
          </a:p>
          <a:p xmlns:a="http://schemas.openxmlformats.org/drawingml/2006/main">
            <a:r>
              <a:t>ServiceNow Team Lead Sr. Director of Finance &amp;</a:t>
            </a:r>
          </a:p>
          <a:p xmlns:a="http://schemas.openxmlformats.org/drawingml/2006/main">
            <a:r>
              <a:t>FWS - DC Pricing - FWS - VA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9.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Customer Obsessed</a:t>
            </a:r>
          </a:p>
          <a:p xmlns:a="http://schemas.openxmlformats.org/drawingml/2006/main">
            <a:r>
              <a:t>Nathan Merak</a:t>
            </a:r>
          </a:p>
          <a:p xmlns:a="http://schemas.openxmlformats.org/drawingml/2006/main">
            <a:r>
              <a:t>ServiceNow Team Lead – FWS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10.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Nominations for Radically Transparent Award</a:t>
            </a:r>
          </a:p>
          <a:p xmlns:a="http://schemas.openxmlformats.org/drawingml/2006/main">
            <a:r>
              <a:t>Michael Lam Mudassir Adnan</a:t>
            </a:r>
          </a:p>
          <a:p xmlns:a="http://schemas.openxmlformats.org/drawingml/2006/main">
            <a:r>
              <a:t>Tier II Service Desk Software Engineer</a:t>
            </a:r>
          </a:p>
          <a:p xmlns:a="http://schemas.openxmlformats.org/drawingml/2006/main">
            <a:r>
              <a:t>Specialist DOL - IL CORP - VA</a:t>
            </a:r>
          </a:p>
          <a:p xmlns:a="http://schemas.openxmlformats.org/drawingml/2006/main">
            <a:r>
              <a:t>Tariku Shikur Kurtus Sietz</a:t>
            </a:r>
          </a:p>
          <a:p xmlns:a="http://schemas.openxmlformats.org/drawingml/2006/main">
            <a:r>
              <a:t>Help Desk Specialist I Web Content Specialist</a:t>
            </a:r>
          </a:p>
          <a:p xmlns:a="http://schemas.openxmlformats.org/drawingml/2006/main">
            <a:r>
              <a:t>WMATA - DC HHS - DC</a:t>
            </a:r>
          </a:p>
          <a:p xmlns:a="http://schemas.openxmlformats.org/drawingml/2006/main">
            <a:r>
              <a:t>Arrington Wiggins</a:t>
            </a:r>
          </a:p>
          <a:p xmlns:a="http://schemas.openxmlformats.org/drawingml/2006/main">
            <a:r>
              <a:t>Help Desk Specialist II</a:t>
            </a:r>
          </a:p>
          <a:p xmlns:a="http://schemas.openxmlformats.org/drawingml/2006/main">
            <a:r>
              <a:t>WMATA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11.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Customer Obsessed</a:t>
            </a:r>
          </a:p>
          <a:p xmlns:a="http://schemas.openxmlformats.org/drawingml/2006/main">
            <a:r>
              <a:t>Arrington Wiggins</a:t>
            </a:r>
          </a:p>
          <a:p xmlns:a="http://schemas.openxmlformats.org/drawingml/2006/main">
            <a:r>
              <a:t>Help Desk Specialist II WMATA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12.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Nominations for Mission Motivated Award</a:t>
            </a:r>
          </a:p>
          <a:p xmlns:a="http://schemas.openxmlformats.org/drawingml/2006/main">
            <a:r>
              <a:t>Grandford Collins Arlene Romero</a:t>
            </a:r>
          </a:p>
          <a:p xmlns:a="http://schemas.openxmlformats.org/drawingml/2006/main">
            <a:r>
              <a:t>Tier II Service Desk Senior Customer Success</a:t>
            </a:r>
          </a:p>
          <a:p xmlns:a="http://schemas.openxmlformats.org/drawingml/2006/main">
            <a:r>
              <a:t>Specialist DOL - PA Manager – CORP - VA</a:t>
            </a:r>
          </a:p>
          <a:p xmlns:a="http://schemas.openxmlformats.org/drawingml/2006/main">
            <a:r>
              <a:t>Tyesha Day Marc Lieberman</a:t>
            </a:r>
          </a:p>
          <a:p xmlns:a="http://schemas.openxmlformats.org/drawingml/2006/main">
            <a:r>
              <a:t>Help Desk Specialist II Web Content Specialist</a:t>
            </a:r>
          </a:p>
          <a:p xmlns:a="http://schemas.openxmlformats.org/drawingml/2006/main">
            <a:r>
              <a:t>WMATA - DC HHS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13.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Mission Motivated</a:t>
            </a:r>
          </a:p>
          <a:p xmlns:a="http://schemas.openxmlformats.org/drawingml/2006/main">
            <a:r>
              <a:t>Tyesha Day</a:t>
            </a:r>
          </a:p>
          <a:p xmlns:a="http://schemas.openxmlformats.org/drawingml/2006/main">
            <a:r>
              <a:t>Help Desk Specialist II WMATA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Nominations for People Powered Award</a:t>
            </a:r>
          </a:p>
          <a:p xmlns:a="http://schemas.openxmlformats.org/drawingml/2006/main">
            <a:r>
              <a:t>Hope Grant Roger Marshall</a:t>
            </a:r>
          </a:p>
          <a:p xmlns:a="http://schemas.openxmlformats.org/drawingml/2006/main">
            <a:r>
              <a:t>Tier II Service Desk Front End Developer</a:t>
            </a:r>
          </a:p>
          <a:p xmlns:a="http://schemas.openxmlformats.org/drawingml/2006/main">
            <a:r>
              <a:t>Specialist DOL - DC HHS - DC</a:t>
            </a:r>
          </a:p>
          <a:p xmlns:a="http://schemas.openxmlformats.org/drawingml/2006/main">
            <a:r>
              <a:t>Tatiana Dodd</a:t>
            </a:r>
          </a:p>
          <a:p xmlns:a="http://schemas.openxmlformats.org/drawingml/2006/main">
            <a:r>
              <a:t>Help Desk Specialist II</a:t>
            </a:r>
          </a:p>
          <a:p xmlns:a="http://schemas.openxmlformats.org/drawingml/2006/main">
            <a:r>
              <a:t>WMATA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15.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People Powered Award</a:t>
            </a:r>
          </a:p>
          <a:p xmlns:a="http://schemas.openxmlformats.org/drawingml/2006/main">
            <a:r>
              <a:t>Roger Marshall</a:t>
            </a:r>
          </a:p>
          <a:p xmlns:a="http://schemas.openxmlformats.org/drawingml/2006/main">
            <a:r>
              <a:t>Front End Developer – HHS - DC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16.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Milestone Award Winners</a:t>
            </a:r>
          </a:p>
          <a:p xmlns:a="http://schemas.openxmlformats.org/drawingml/2006/main">
            <a:r>
              <a:t>Name Job Title Years of Service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17.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Milestone Award Winners</a:t>
            </a:r>
          </a:p>
          <a:p xmlns:a="http://schemas.openxmlformats.org/drawingml/2006/main">
            <a:r>
              <a:t>Name Job Title Years of Service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18.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Milestone Award Winners</a:t>
            </a:r>
          </a:p>
          <a:p xmlns:a="http://schemas.openxmlformats.org/drawingml/2006/main">
            <a:r>
              <a:t>Name Job Title Years of Service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19.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WELCOME TO THE TEAM</a:t>
            </a:r>
          </a:p>
          <a:p xmlns:a="http://schemas.openxmlformats.org/drawingml/2006/main">
            <a:r>
              <a:t>Q4 NEW HIRES</a:t>
            </a:r>
          </a:p>
          <a:p xmlns:a="http://schemas.openxmlformats.org/drawingml/2006/main">
            <a:r>
              <a:t>NEW HIRE NEW HIRE NEW HIRE NEW HIRE NEW HIRE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20.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WELCOME TO THE TEAM</a:t>
            </a:r>
          </a:p>
          <a:p xmlns:a="http://schemas.openxmlformats.org/drawingml/2006/main">
            <a:r>
              <a:t>Q4 NEW HIRES</a:t>
            </a:r>
          </a:p>
          <a:p xmlns:a="http://schemas.openxmlformats.org/drawingml/2006/main">
            <a:r>
              <a:t>NEW HIRE NEW HIRE NEW HIRE NEW HIRE NEW HIRE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21.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WELCOME TO THE TEAM</a:t>
            </a:r>
          </a:p>
          <a:p xmlns:a="http://schemas.openxmlformats.org/drawingml/2006/main">
            <a:r>
              <a:t>Q4 NEW HIRES</a:t>
            </a:r>
          </a:p>
          <a:p xmlns:a="http://schemas.openxmlformats.org/drawingml/2006/main">
            <a:r>
              <a:t>NEW HIRE NEW HIRE NEW HIRE NEW HIRE NEW HIRE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22.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WELCOME TO THE TEAM</a:t>
            </a:r>
          </a:p>
          <a:p xmlns:a="http://schemas.openxmlformats.org/drawingml/2006/main">
            <a:r>
              <a:t>Q4 NEW HIRES</a:t>
            </a:r>
          </a:p>
          <a:p xmlns:a="http://schemas.openxmlformats.org/drawingml/2006/main">
            <a:r>
              <a:t>NEW HIRE NEW HIRE NEW HIRE NEW HIRE NEW HIRE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23.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WELCOME TO THE TEAM</a:t>
            </a:r>
          </a:p>
          <a:p xmlns:a="http://schemas.openxmlformats.org/drawingml/2006/main">
            <a:r>
              <a:t>Q4 NEW HIRES</a:t>
            </a:r>
          </a:p>
          <a:p xmlns:a="http://schemas.openxmlformats.org/drawingml/2006/main">
            <a:r>
              <a:t>NEW HIRE NEW HIRE NEW HIRE NEW HIRE NEW HIRE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24.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DIGITAL AWARD SHOW Q4 2024</a:t>
            </a:r>
          </a:p>
          <a:p xmlns:a="http://schemas.openxmlformats.org/drawingml/2006/main">
            <a:r>
              <a:t>CONGRATULATIONS</a:t>
            </a:r>
          </a:p>
          <a:p xmlns:a="http://schemas.openxmlformats.org/drawingml/2006/main">
            <a:r>
              <a:t>EVERYONE!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Source: PowerPoint-Awards-Deck-2 2.pdf, page 25.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r>
              <a:t>Thank You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e63c16ac78b4b2a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22674adb69a4f98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509591e3f50498e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2471a100132f42c4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db93887a697442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f4c1017101c4b3b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A79B4C84-3178-4E05-8A3D-A1C1D0BA7E31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590800"/>
            <a:ext cx="9753600" cy="990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8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Subtitle">
            <a:extLst xmlns:a="http://schemas.openxmlformats.org/drawingml/2006/main">
              <a:ext uri="{FF2B5EF4-FFF2-40B4-BE49-F238E27FC236}">
                <a16:creationId xmlns:a16="http://schemas.microsoft.com/office/drawing/2014/main" id="{371223B4-D37D-4749-9CF0-8EB2585B9D86}"/>
              </a:ext>
            </a:extLst>
          </p:cNvPr>
          <p:cNvSpPr>
            <a:spLocks xmlns:a="http://schemas.openxmlformats.org/drawingml/2006/main" noGrp="1"/>
          </p:cNvSpPr>
          <p:nvPr>
            <p:ph type="subTitle" idx="1"/>
          </p:nvPr>
        </p:nvSpPr>
        <p:spPr>
          <a:xfrm xmlns:a="http://schemas.openxmlformats.org/drawingml/2006/main">
            <a:off x="1828800" y="3771900"/>
            <a:ext cx="8534400" cy="762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2.xml><?xml version="1.0" encoding="utf-8"?>
<p:sldLayout xmlns:p="http://schemas.openxmlformats.org/presentationml/2006/main">
  <p:cSld name="Section Header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ection title">
            <a:extLst xmlns:a="http://schemas.openxmlformats.org/drawingml/2006/main">
              <a:ext uri="{FF2B5EF4-FFF2-40B4-BE49-F238E27FC236}">
                <a16:creationId xmlns:a16="http://schemas.microsoft.com/office/drawing/2014/main" id="{29CAFD46-6232-44C1-9E10-315B83D0363C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1219200" y="2857500"/>
            <a:ext cx="97536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/>
          </a:bodyPr>
          <a:lstStyle xmlns:a="http://schemas.openxmlformats.org/drawingml/2006/main">
            <a:defPPr algn="ctr"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ct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42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3.xml><?xml version="1.0" encoding="utf-8"?>
<p:sldLayout xmlns:p="http://schemas.openxmlformats.org/presentationml/2006/main">
  <p:cSld name="Title and Body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DFF0A099-2EBC-4222-9C41-6A84D6E2F673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Body">
            <a:extLst xmlns:a="http://schemas.openxmlformats.org/drawingml/2006/main">
              <a:ext uri="{FF2B5EF4-FFF2-40B4-BE49-F238E27FC236}">
                <a16:creationId xmlns:a16="http://schemas.microsoft.com/office/drawing/2014/main" id="{7670DE9E-6934-4E7A-8D85-79ECC44EAF5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108204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4.xml><?xml version="1.0" encoding="utf-8"?>
<p:sldLayout xmlns:p="http://schemas.openxmlformats.org/presentationml/2006/main">
  <p:cSld name="Title and Two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4" name="Title">
            <a:extLst xmlns:a="http://schemas.openxmlformats.org/drawingml/2006/main">
              <a:ext uri="{FF2B5EF4-FFF2-40B4-BE49-F238E27FC236}">
                <a16:creationId xmlns:a16="http://schemas.microsoft.com/office/drawing/2014/main" id="{08618972-487B-4D04-B714-28952AB8F487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8E8777AA-28D0-4303-B425-25BAEB154CB9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  <p:sp>
        <p:nvSpPr>
          <p:cNvPr id="3" name="Right column">
            <a:extLst xmlns:a="http://schemas.openxmlformats.org/drawingml/2006/main">
              <a:ext uri="{FF2B5EF4-FFF2-40B4-BE49-F238E27FC236}">
                <a16:creationId xmlns:a16="http://schemas.microsoft.com/office/drawing/2014/main" id="{3F9373FC-4352-40E9-9987-6B8CC75B4A18}"/>
              </a:ext>
            </a:extLst>
          </p:cNvPr>
          <p:cNvSpPr>
            <a:spLocks xmlns:a="http://schemas.openxmlformats.org/drawingml/2006/main" noGrp="1"/>
          </p:cNvSpPr>
          <p:nvPr>
            <p:ph type="body" idx="2"/>
          </p:nvPr>
        </p:nvSpPr>
        <p:spPr>
          <a:xfrm xmlns:a="http://schemas.openxmlformats.org/drawingml/2006/main">
            <a:off x="64770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10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5.xml><?xml version="1.0" encoding="utf-8"?>
<p:sldLayout xmlns:p="http://schemas.openxmlformats.org/presentationml/2006/main">
  <p:cSld name="Title and One Column"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Title">
            <a:extLst xmlns:a="http://schemas.openxmlformats.org/drawingml/2006/main">
              <a:ext uri="{FF2B5EF4-FFF2-40B4-BE49-F238E27FC236}">
                <a16:creationId xmlns:a16="http://schemas.microsoft.com/office/drawing/2014/main" id="{77AEBB9F-F7C8-4E7B-A9B1-55B4DB905549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685800" y="533400"/>
            <a:ext cx="108204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defPPr>
            <a:lvl1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1pPr>
            <a:lvl2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2pPr>
            <a:lvl3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3pPr>
            <a:lvl4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4pPr>
            <a:lvl5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5pPr>
            <a:lvl6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6pPr>
            <a:lvl7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7pPr>
            <a:lvl8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8pPr>
            <a:lvl9pPr marL="0" indent="0" algn="l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  <a:defRPr sz="3300" b="1">
                <a:solidFill>
                  <a:schemeClr val="tx1"/>
                </a:solidFill>
                <a:latin typeface="+mj-lt"/>
                <a:ea typeface="+mj-lt"/>
                <a:cs typeface="+mj-lt"/>
              </a:defRPr>
            </a:lvl9pPr>
          </a:lstStyle>
          <a:p xmlns:a="http://schemas.openxmlformats.org/drawingml/2006/main"/>
        </p:txBody>
      </p:sp>
      <p:sp>
        <p:nvSpPr>
          <p:cNvPr id="2" name="Left column">
            <a:extLst xmlns:a="http://schemas.openxmlformats.org/drawingml/2006/main">
              <a:ext uri="{FF2B5EF4-FFF2-40B4-BE49-F238E27FC236}">
                <a16:creationId xmlns:a16="http://schemas.microsoft.com/office/drawing/2014/main" id="{1D2187FF-9FAC-4EBE-93F0-BEC3C1AFE3F0}"/>
              </a:ext>
            </a:extLst>
          </p:cNvPr>
          <p:cNvSpPr>
            <a:spLocks xmlns:a="http://schemas.openxmlformats.org/drawingml/2006/main" noGrp="1"/>
          </p:cNvSpPr>
          <p:nvPr>
            <p:ph type="body" idx="1"/>
          </p:nvPr>
        </p:nvSpPr>
        <p:spPr>
          <a:xfrm xmlns:a="http://schemas.openxmlformats.org/drawingml/2006/main">
            <a:off x="685800" y="1905000"/>
            <a:ext cx="5029200" cy="426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/>
          </a:bodyPr>
          <a:lstStyle xmlns:a="http://schemas.openxmlformats.org/drawingml/2006/main">
            <a:defPPr algn="l"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defPPr>
            <a:lvl1pPr marL="228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1pPr>
            <a:lvl2pPr marL="533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838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143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4478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17526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6pPr>
            <a:lvl7pPr marL="20574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7pPr>
            <a:lvl8pPr marL="23622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8pPr>
            <a:lvl9pPr marL="2667000" indent="-228600" algn="l">
              <a:lnSpc>
                <a:spcPct val="110000"/>
              </a:lnSpc>
              <a:spcBef>
                <a:spcPts val="0"/>
              </a:spcBef>
              <a:spcAft>
                <a:spcPts val="1200"/>
              </a:spcAft>
              <a:buChar char="•"/>
              <a:defRPr sz="2250" b="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9pPr>
          </a:lstStyle>
          <a:p xmlns:a="http://schemas.openxmlformats.org/drawingml/2006/main"/>
        </p:txBody>
      </p:sp>
    </p:spTree>
  </p:cSld>
</p:sldLayout>
</file>

<file path=ppt/slideLayouts/slideLayout6.xml><?xml version="1.0" encoding="utf-8"?>
<p:sldLayout xmlns:p="http://schemas.openxmlformats.org/presentationml/2006/main" type="blank">
  <p:cSld name="Blank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721af07508b488c" /><Relationship Type="http://schemas.openxmlformats.org/officeDocument/2006/relationships/slideLayout" Target="/ppt/slideLayouts/slideLayout1.xml" Id="Rad3b1e13d0244360" /><Relationship Type="http://schemas.openxmlformats.org/officeDocument/2006/relationships/slideLayout" Target="/ppt/slideLayouts/slideLayout2.xml" Id="R12ea7db6507d47b3" /><Relationship Type="http://schemas.openxmlformats.org/officeDocument/2006/relationships/slideLayout" Target="/ppt/slideLayouts/slideLayout3.xml" Id="Rd895315386bc48fd" /><Relationship Type="http://schemas.openxmlformats.org/officeDocument/2006/relationships/slideLayout" Target="/ppt/slideLayouts/slideLayout4.xml" Id="Rf54954e43f67410a" /><Relationship Type="http://schemas.openxmlformats.org/officeDocument/2006/relationships/slideLayout" Target="/ppt/slideLayouts/slideLayout5.xml" Id="Ra9a640d948f5401b" /><Relationship Type="http://schemas.openxmlformats.org/officeDocument/2006/relationships/slideLayout" Target="/ppt/slideLayouts/slideLayout6.xml" Id="Re9db926917b641bb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ad3b1e13d0244360"/>
    <p:sldLayoutId xmlns:r="http://schemas.openxmlformats.org/officeDocument/2006/relationships" id="2147483650" r:id="R12ea7db6507d47b3"/>
    <p:sldLayoutId xmlns:r="http://schemas.openxmlformats.org/officeDocument/2006/relationships" id="2147483651" r:id="Rd895315386bc48fd"/>
    <p:sldLayoutId xmlns:r="http://schemas.openxmlformats.org/officeDocument/2006/relationships" id="2147483652" r:id="Rf54954e43f67410a"/>
    <p:sldLayoutId xmlns:r="http://schemas.openxmlformats.org/officeDocument/2006/relationships" id="2147483653" r:id="Ra9a640d948f5401b"/>
    <p:sldLayoutId xmlns:r="http://schemas.openxmlformats.org/officeDocument/2006/relationships" id="2147483654" r:id="Re9db926917b641bb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444e578ca934ab0" /><Relationship Type="http://schemas.openxmlformats.org/officeDocument/2006/relationships/image" Target="/ppt/media/image.jpeg" Id="R0d2ff3fcbd824a64" /><Relationship Type="http://schemas.openxmlformats.org/officeDocument/2006/relationships/image" Target="/ppt/media/image.png" Id="R56f3f34435af43c0" /><Relationship Type="http://schemas.openxmlformats.org/officeDocument/2006/relationships/image" Target="/ppt/media/image2.png" Id="R42196e30c0aa4fb3" /><Relationship Type="http://schemas.openxmlformats.org/officeDocument/2006/relationships/image" Target="/ppt/media/image3.png" Id="R9b242a2a69c24f78" /><Relationship Type="http://schemas.openxmlformats.org/officeDocument/2006/relationships/notesSlide" Target="/ppt/notesSlides/notesSlide1.xml" Id="Ree098b8c1a7a4f9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f598ea494df478b" /><Relationship Type="http://schemas.openxmlformats.org/officeDocument/2006/relationships/image" Target="/ppt/media/image2.jpeg" Id="R344e583325674195" /><Relationship Type="http://schemas.openxmlformats.org/officeDocument/2006/relationships/image" Target="/ppt/media/image4.png" Id="Re666fd493b914676" /><Relationship Type="http://schemas.openxmlformats.org/officeDocument/2006/relationships/image" Target="/ppt/media/image5.png" Id="Rf2d347598c4343cc" /><Relationship Type="http://schemas.openxmlformats.org/officeDocument/2006/relationships/image" Target="/ppt/media/image6.png" Id="Rc9ca5c6c283344c9" /><Relationship Type="http://schemas.openxmlformats.org/officeDocument/2006/relationships/image" Target="/ppt/media/image7.png" Id="Ra55c0b23a5524b42" /><Relationship Type="http://schemas.openxmlformats.org/officeDocument/2006/relationships/image" Target="/ppt/media/image8.png" Id="Rffea9d4627f4453d" /><Relationship Type="http://schemas.openxmlformats.org/officeDocument/2006/relationships/image" Target="/ppt/media/image9.png" Id="R57c98855fd294dee" /><Relationship Type="http://schemas.openxmlformats.org/officeDocument/2006/relationships/image" Target="/ppt/media/image10.png" Id="R68e23e4ea9af4c03" /><Relationship Type="http://schemas.openxmlformats.org/officeDocument/2006/relationships/image" Target="/ppt/media/image11.png" Id="Ra591254736f44451" /><Relationship Type="http://schemas.openxmlformats.org/officeDocument/2006/relationships/notesSlide" Target="/ppt/notesSlides/notesSlide2.xml" Id="Rea991db4c3bb419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6529467e6c924c2c" /><Relationship Type="http://schemas.openxmlformats.org/officeDocument/2006/relationships/image" Target="/ppt/media/image3.jpeg" Id="R0b55472e235c46eb" /><Relationship Type="http://schemas.openxmlformats.org/officeDocument/2006/relationships/image" Target="/ppt/media/image12.png" Id="R4673faa25a8c402c" /><Relationship Type="http://schemas.openxmlformats.org/officeDocument/2006/relationships/image" Target="/ppt/media/image13.png" Id="R01955ced74404c97" /><Relationship Type="http://schemas.openxmlformats.org/officeDocument/2006/relationships/notesSlide" Target="/ppt/notesSlides/notesSlide3.xml" Id="R60f7090409a24b4a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6250dc9472e4faa" /><Relationship Type="http://schemas.openxmlformats.org/officeDocument/2006/relationships/image" Target="/ppt/media/image4.jpeg" Id="R4fdff1b93fee4076" /><Relationship Type="http://schemas.openxmlformats.org/officeDocument/2006/relationships/image" Target="/ppt/media/image14.png" Id="Rf5db719b43974f5d" /><Relationship Type="http://schemas.openxmlformats.org/officeDocument/2006/relationships/image" Target="/ppt/media/image15.png" Id="R4f1fb6fe0ec74063" /><Relationship Type="http://schemas.openxmlformats.org/officeDocument/2006/relationships/image" Target="/ppt/media/image16.png" Id="R3beffbf2a07440eb" /><Relationship Type="http://schemas.openxmlformats.org/officeDocument/2006/relationships/image" Target="/ppt/media/image17.png" Id="R9d05538a00ff4e79" /><Relationship Type="http://schemas.openxmlformats.org/officeDocument/2006/relationships/image" Target="/ppt/media/image18.png" Id="Rf68f1c3e1d7e41ca" /><Relationship Type="http://schemas.openxmlformats.org/officeDocument/2006/relationships/image" Target="/ppt/media/image19.png" Id="R13bd3b9040e4409a" /><Relationship Type="http://schemas.openxmlformats.org/officeDocument/2006/relationships/image" Target="/ppt/media/image20.png" Id="R2917246902f346ea" /><Relationship Type="http://schemas.openxmlformats.org/officeDocument/2006/relationships/image" Target="/ppt/media/image21.png" Id="Re2e5018ba74444e6" /><Relationship Type="http://schemas.openxmlformats.org/officeDocument/2006/relationships/notesSlide" Target="/ppt/notesSlides/notesSlide4.xml" Id="R9b0bca5b249a4d7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b10f5a3aaf14e78" /><Relationship Type="http://schemas.openxmlformats.org/officeDocument/2006/relationships/image" Target="/ppt/media/image5.jpeg" Id="Ra7ca28307ef344cb" /><Relationship Type="http://schemas.openxmlformats.org/officeDocument/2006/relationships/image" Target="/ppt/media/image22.png" Id="Ref9b4a3b691846b3" /><Relationship Type="http://schemas.openxmlformats.org/officeDocument/2006/relationships/image" Target="/ppt/media/image23.png" Id="R87c21ab0bed4424f" /><Relationship Type="http://schemas.openxmlformats.org/officeDocument/2006/relationships/image" Target="/ppt/media/image24.png" Id="Re52417f900c246df" /><Relationship Type="http://schemas.openxmlformats.org/officeDocument/2006/relationships/notesSlide" Target="/ppt/notesSlides/notesSlide5.xml" Id="Rd215b622ea8a4b57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9513a6be0494835" /><Relationship Type="http://schemas.openxmlformats.org/officeDocument/2006/relationships/image" Target="/ppt/media/image6.jpeg" Id="R7446759459ce4bc7" /><Relationship Type="http://schemas.openxmlformats.org/officeDocument/2006/relationships/image" Target="/ppt/media/image25.png" Id="R15de917acf0143a0" /><Relationship Type="http://schemas.openxmlformats.org/officeDocument/2006/relationships/image" Target="/ppt/media/image26.png" Id="R56586fa665fc462b" /><Relationship Type="http://schemas.openxmlformats.org/officeDocument/2006/relationships/image" Target="/ppt/media/image27.png" Id="R7e37b54abb38439a" /><Relationship Type="http://schemas.openxmlformats.org/officeDocument/2006/relationships/notesSlide" Target="/ppt/notesSlides/notesSlide6.xml" Id="R288826fe8d2e415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6d7d33c30fe4257" /><Relationship Type="http://schemas.openxmlformats.org/officeDocument/2006/relationships/image" Target="/ppt/media/image7.jpeg" Id="Rd4bb48f8a2c6496d" /><Relationship Type="http://schemas.openxmlformats.org/officeDocument/2006/relationships/image" Target="/ppt/media/image28.png" Id="R5017e3c999034eef" /><Relationship Type="http://schemas.openxmlformats.org/officeDocument/2006/relationships/image" Target="/ppt/media/image29.png" Id="R632bbc6be2864e8c" /><Relationship Type="http://schemas.openxmlformats.org/officeDocument/2006/relationships/image" Target="/ppt/media/image30.png" Id="Rd131ec34db254644" /><Relationship Type="http://schemas.openxmlformats.org/officeDocument/2006/relationships/notesSlide" Target="/ppt/notesSlides/notesSlide7.xml" Id="Radccbb1ac8f548c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03c6daeb43e64ace" /><Relationship Type="http://schemas.openxmlformats.org/officeDocument/2006/relationships/image" Target="/ppt/media/image8.jpeg" Id="Rfc053ae4c3014461" /><Relationship Type="http://schemas.openxmlformats.org/officeDocument/2006/relationships/image" Target="/ppt/media/image31.png" Id="R85aff0883ba74181" /><Relationship Type="http://schemas.openxmlformats.org/officeDocument/2006/relationships/image" Target="/ppt/media/image32.png" Id="Re726e186927b40c8" /><Relationship Type="http://schemas.openxmlformats.org/officeDocument/2006/relationships/image" Target="/ppt/media/image33.png" Id="Rc16407f5b59e4419" /><Relationship Type="http://schemas.openxmlformats.org/officeDocument/2006/relationships/notesSlide" Target="/ppt/notesSlides/notesSlide8.xml" Id="Rbc84ffca367b4ff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16374dd864a4a69" /><Relationship Type="http://schemas.openxmlformats.org/officeDocument/2006/relationships/image" Target="/ppt/media/image9.jpeg" Id="R3b3edb32fd4d4083" /><Relationship Type="http://schemas.openxmlformats.org/officeDocument/2006/relationships/image" Target="/ppt/media/image34.png" Id="R32d02d40f60146d3" /><Relationship Type="http://schemas.openxmlformats.org/officeDocument/2006/relationships/image" Target="/ppt/media/image35.png" Id="Ra465b8087ecd4012" /><Relationship Type="http://schemas.openxmlformats.org/officeDocument/2006/relationships/image" Target="/ppt/media/image36.png" Id="Rc39eb0e85bf94ea1" /><Relationship Type="http://schemas.openxmlformats.org/officeDocument/2006/relationships/image" Target="/ppt/media/image37.png" Id="R226b3ccb690644e0" /><Relationship Type="http://schemas.openxmlformats.org/officeDocument/2006/relationships/notesSlide" Target="/ppt/notesSlides/notesSlide9.xml" Id="R0b8c1035dc3a47f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be5de6e888eb4e82" /><Relationship Type="http://schemas.openxmlformats.org/officeDocument/2006/relationships/image" Target="/ppt/media/image10.jpeg" Id="Rf04baebfa4354f81" /><Relationship Type="http://schemas.openxmlformats.org/officeDocument/2006/relationships/image" Target="/ppt/media/image38.png" Id="R7b26ba44b17949cb" /><Relationship Type="http://schemas.openxmlformats.org/officeDocument/2006/relationships/image" Target="/ppt/media/image39.png" Id="R89cb69e5b56345c7" /><Relationship Type="http://schemas.openxmlformats.org/officeDocument/2006/relationships/image" Target="/ppt/media/image40.png" Id="Rbf05478a72f3473a" /><Relationship Type="http://schemas.openxmlformats.org/officeDocument/2006/relationships/image" Target="/ppt/media/image41.png" Id="Raed75c43572840a5" /><Relationship Type="http://schemas.openxmlformats.org/officeDocument/2006/relationships/notesSlide" Target="/ppt/notesSlides/notesSlide10.xml" Id="R7b5dfec0046a431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84efa2620dd4b42" /><Relationship Type="http://schemas.openxmlformats.org/officeDocument/2006/relationships/image" Target="/ppt/media/image11.jpeg" Id="R287a62ae04e74b6f" /><Relationship Type="http://schemas.openxmlformats.org/officeDocument/2006/relationships/image" Target="/ppt/media/image42.png" Id="Rbd261c09fa824d37" /><Relationship Type="http://schemas.openxmlformats.org/officeDocument/2006/relationships/image" Target="/ppt/media/image43.png" Id="Rbf0c2a9ee22c4b00" /><Relationship Type="http://schemas.openxmlformats.org/officeDocument/2006/relationships/image" Target="/ppt/media/image44.png" Id="R1dd83549c3f84a8e" /><Relationship Type="http://schemas.openxmlformats.org/officeDocument/2006/relationships/image" Target="/ppt/media/image45.png" Id="Rc767c4eb94ee44c4" /><Relationship Type="http://schemas.openxmlformats.org/officeDocument/2006/relationships/image" Target="/ppt/media/image46.png" Id="Rdf57d206585244ef" /><Relationship Type="http://schemas.openxmlformats.org/officeDocument/2006/relationships/notesSlide" Target="/ppt/notesSlides/notesSlide11.xml" Id="Rafcd3635ef4e441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f7317aced5f4f31" /><Relationship Type="http://schemas.openxmlformats.org/officeDocument/2006/relationships/image" Target="/ppt/media/image12.jpeg" Id="R4fc1938a1020459a" /><Relationship Type="http://schemas.openxmlformats.org/officeDocument/2006/relationships/image" Target="/ppt/media/image47.png" Id="R198b9d6799814cac" /><Relationship Type="http://schemas.openxmlformats.org/officeDocument/2006/relationships/image" Target="/ppt/media/image48.png" Id="R7fbe4e27d38c4265" /><Relationship Type="http://schemas.openxmlformats.org/officeDocument/2006/relationships/image" Target="/ppt/media/image49.png" Id="Re2213bbcc5a647c3" /><Relationship Type="http://schemas.openxmlformats.org/officeDocument/2006/relationships/image" Target="/ppt/media/image50.png" Id="R002b0db45a97405d" /><Relationship Type="http://schemas.openxmlformats.org/officeDocument/2006/relationships/notesSlide" Target="/ppt/notesSlides/notesSlide12.xml" Id="R1bb3a790de12439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3fa69a418ec47ae" /><Relationship Type="http://schemas.openxmlformats.org/officeDocument/2006/relationships/image" Target="/ppt/media/image13.jpeg" Id="Re564d585bb444fe4" /><Relationship Type="http://schemas.openxmlformats.org/officeDocument/2006/relationships/image" Target="/ppt/media/image51.png" Id="Rcaee113b4b814f07" /><Relationship Type="http://schemas.openxmlformats.org/officeDocument/2006/relationships/image" Target="/ppt/media/image52.png" Id="R4f673f05660e4980" /><Relationship Type="http://schemas.openxmlformats.org/officeDocument/2006/relationships/image" Target="/ppt/media/image53.png" Id="R6c40cd1bb13d47c6" /><Relationship Type="http://schemas.openxmlformats.org/officeDocument/2006/relationships/image" Target="/ppt/media/image54.png" Id="R78282aa826f2453d" /><Relationship Type="http://schemas.openxmlformats.org/officeDocument/2006/relationships/image" Target="/ppt/media/image55.png" Id="R4d8b9fc24ead40c9" /><Relationship Type="http://schemas.openxmlformats.org/officeDocument/2006/relationships/notesSlide" Target="/ppt/notesSlides/notesSlide13.xml" Id="R9cce9b6d827d4ad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a5130d1b96504879" /><Relationship Type="http://schemas.openxmlformats.org/officeDocument/2006/relationships/image" Target="/ppt/media/image14.jpeg" Id="Rc896805a538144b5" /><Relationship Type="http://schemas.openxmlformats.org/officeDocument/2006/relationships/image" Target="/ppt/media/image56.png" Id="R49f3f46b96c047d8" /><Relationship Type="http://schemas.openxmlformats.org/officeDocument/2006/relationships/image" Target="/ppt/media/image57.png" Id="R87980f8809db4661" /><Relationship Type="http://schemas.openxmlformats.org/officeDocument/2006/relationships/image" Target="/ppt/media/image58.png" Id="Rae237dfa185c4ce8" /><Relationship Type="http://schemas.openxmlformats.org/officeDocument/2006/relationships/notesSlide" Target="/ppt/notesSlides/notesSlide14.xml" Id="R56c22200a0b84a3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9aaa75cfd03446f" /><Relationship Type="http://schemas.openxmlformats.org/officeDocument/2006/relationships/image" Target="/ppt/media/image15.jpeg" Id="R491be2a014c34e83" /><Relationship Type="http://schemas.openxmlformats.org/officeDocument/2006/relationships/image" Target="/ppt/media/image59.png" Id="Rfaaa0f103a674283" /><Relationship Type="http://schemas.openxmlformats.org/officeDocument/2006/relationships/image" Target="/ppt/media/image60.png" Id="R25104950723144bb" /><Relationship Type="http://schemas.openxmlformats.org/officeDocument/2006/relationships/image" Target="/ppt/media/image61.png" Id="R2cfd72184d314126" /><Relationship Type="http://schemas.openxmlformats.org/officeDocument/2006/relationships/image" Target="/ppt/media/image62.png" Id="R4a53b87ac0a64945" /><Relationship Type="http://schemas.openxmlformats.org/officeDocument/2006/relationships/image" Target="/ppt/media/image63.png" Id="R1e01fecfb13a4482" /><Relationship Type="http://schemas.openxmlformats.org/officeDocument/2006/relationships/notesSlide" Target="/ppt/notesSlides/notesSlide15.xml" Id="R4fb6c194ec9c4bb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6c93eec29b24c18" /><Relationship Type="http://schemas.openxmlformats.org/officeDocument/2006/relationships/image" Target="/ppt/media/image16.jpeg" Id="R273db8040ecb454b" /><Relationship Type="http://schemas.openxmlformats.org/officeDocument/2006/relationships/image" Target="/ppt/media/image64.png" Id="Rc488fa2b4f4243b9" /><Relationship Type="http://schemas.openxmlformats.org/officeDocument/2006/relationships/image" Target="/ppt/media/image65.png" Id="Rb42636eeab7f491a" /><Relationship Type="http://schemas.openxmlformats.org/officeDocument/2006/relationships/notesSlide" Target="/ppt/notesSlides/notesSlide16.xml" Id="R1acf4925c1db4ee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fd74818d7ca648b0" /><Relationship Type="http://schemas.openxmlformats.org/officeDocument/2006/relationships/image" Target="/ppt/media/image17.jpeg" Id="R25707f42555b451e" /><Relationship Type="http://schemas.openxmlformats.org/officeDocument/2006/relationships/image" Target="/ppt/media/image66.png" Id="R51eaa0bc586e409f" /><Relationship Type="http://schemas.openxmlformats.org/officeDocument/2006/relationships/image" Target="/ppt/media/image67.png" Id="R40f3d735b90649e8" /><Relationship Type="http://schemas.openxmlformats.org/officeDocument/2006/relationships/notesSlide" Target="/ppt/notesSlides/notesSlide17.xml" Id="R12cca9ed6dcd489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80241b33d58c4289" /><Relationship Type="http://schemas.openxmlformats.org/officeDocument/2006/relationships/image" Target="/ppt/media/image18.jpeg" Id="R75da094a960d4902" /><Relationship Type="http://schemas.openxmlformats.org/officeDocument/2006/relationships/image" Target="/ppt/media/image68.png" Id="R6c8b884d22dd45ee" /><Relationship Type="http://schemas.openxmlformats.org/officeDocument/2006/relationships/image" Target="/ppt/media/image69.png" Id="Re879efbd5fcf487b" /><Relationship Type="http://schemas.openxmlformats.org/officeDocument/2006/relationships/notesSlide" Target="/ppt/notesSlides/notesSlide18.xml" Id="R9a844b8104644018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c727b53b3318479b" /><Relationship Type="http://schemas.openxmlformats.org/officeDocument/2006/relationships/image" Target="/ppt/media/image19.jpeg" Id="R431c5ce2ff754565" /><Relationship Type="http://schemas.openxmlformats.org/officeDocument/2006/relationships/image" Target="/ppt/media/image70.png" Id="R60e87ef4f523403b" /><Relationship Type="http://schemas.openxmlformats.org/officeDocument/2006/relationships/image" Target="/ppt/media/image71.png" Id="R777b9afc3d93416b" /><Relationship Type="http://schemas.openxmlformats.org/officeDocument/2006/relationships/image" Target="/ppt/media/image72.png" Id="R065524ca6b57474b" /><Relationship Type="http://schemas.openxmlformats.org/officeDocument/2006/relationships/image" Target="/ppt/media/image73.png" Id="R291aee60458e4727" /><Relationship Type="http://schemas.openxmlformats.org/officeDocument/2006/relationships/image" Target="/ppt/media/image74.png" Id="R4d4cb645e9214dac" /><Relationship Type="http://schemas.openxmlformats.org/officeDocument/2006/relationships/image" Target="/ppt/media/image75.png" Id="R61304fbb62534108" /><Relationship Type="http://schemas.openxmlformats.org/officeDocument/2006/relationships/image" Target="/ppt/media/image76.png" Id="Rbb6245e292634897" /><Relationship Type="http://schemas.openxmlformats.org/officeDocument/2006/relationships/notesSlide" Target="/ppt/notesSlides/notesSlide19.xml" Id="R17df91585b1a48f5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d3121a7bcd69423d" /><Relationship Type="http://schemas.openxmlformats.org/officeDocument/2006/relationships/image" Target="/ppt/media/image20.jpeg" Id="R8ee7984ecd5d4285" /><Relationship Type="http://schemas.openxmlformats.org/officeDocument/2006/relationships/image" Target="/ppt/media/image77.png" Id="R046fe7e1db1f495c" /><Relationship Type="http://schemas.openxmlformats.org/officeDocument/2006/relationships/image" Target="/ppt/media/image78.png" Id="R6d686f9c20f34bb8" /><Relationship Type="http://schemas.openxmlformats.org/officeDocument/2006/relationships/image" Target="/ppt/media/image79.png" Id="R225d343cbd1b4dae" /><Relationship Type="http://schemas.openxmlformats.org/officeDocument/2006/relationships/image" Target="/ppt/media/image80.png" Id="R02a763c7eafa4d3b" /><Relationship Type="http://schemas.openxmlformats.org/officeDocument/2006/relationships/image" Target="/ppt/media/image81.png" Id="R22ff76843a2a48c0" /><Relationship Type="http://schemas.openxmlformats.org/officeDocument/2006/relationships/image" Target="/ppt/media/image82.png" Id="R832df5d65192400a" /><Relationship Type="http://schemas.openxmlformats.org/officeDocument/2006/relationships/image" Target="/ppt/media/image83.png" Id="Rf312088a71f44352" /><Relationship Type="http://schemas.openxmlformats.org/officeDocument/2006/relationships/notesSlide" Target="/ppt/notesSlides/notesSlide20.xml" Id="Rdb60e1203d48462c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7da3692b68a74716" /><Relationship Type="http://schemas.openxmlformats.org/officeDocument/2006/relationships/image" Target="/ppt/media/image21.jpeg" Id="R2e44ab3769d0488b" /><Relationship Type="http://schemas.openxmlformats.org/officeDocument/2006/relationships/image" Target="/ppt/media/image84.png" Id="Rcd37a6923a1d42d2" /><Relationship Type="http://schemas.openxmlformats.org/officeDocument/2006/relationships/image" Target="/ppt/media/image85.png" Id="R4571fdeb2bb44b5f" /><Relationship Type="http://schemas.openxmlformats.org/officeDocument/2006/relationships/image" Target="/ppt/media/image86.png" Id="R01f9baa926d4450b" /><Relationship Type="http://schemas.openxmlformats.org/officeDocument/2006/relationships/image" Target="/ppt/media/image87.png" Id="R4245c9afa60f40d2" /><Relationship Type="http://schemas.openxmlformats.org/officeDocument/2006/relationships/image" Target="/ppt/media/image88.png" Id="Re52329b8aa0f41b0" /><Relationship Type="http://schemas.openxmlformats.org/officeDocument/2006/relationships/image" Target="/ppt/media/image89.png" Id="Ra44e9e8caaa1407e" /><Relationship Type="http://schemas.openxmlformats.org/officeDocument/2006/relationships/image" Target="/ppt/media/image90.png" Id="Rdd85430e71434553" /><Relationship Type="http://schemas.openxmlformats.org/officeDocument/2006/relationships/notesSlide" Target="/ppt/notesSlides/notesSlide21.xml" Id="R02ffd4729b3a4a7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9fa53f4953614807" /><Relationship Type="http://schemas.openxmlformats.org/officeDocument/2006/relationships/image" Target="/ppt/media/image22.jpeg" Id="R9f9ee64be5494b5b" /><Relationship Type="http://schemas.openxmlformats.org/officeDocument/2006/relationships/image" Target="/ppt/media/image91.png" Id="Rf1e9734a166e4b4d" /><Relationship Type="http://schemas.openxmlformats.org/officeDocument/2006/relationships/image" Target="/ppt/media/image92.png" Id="R927b5ce54fb747e7" /><Relationship Type="http://schemas.openxmlformats.org/officeDocument/2006/relationships/image" Target="/ppt/media/image93.png" Id="R03622c95d70740bd" /><Relationship Type="http://schemas.openxmlformats.org/officeDocument/2006/relationships/image" Target="/ppt/media/image94.png" Id="R5a73153c4e664ba9" /><Relationship Type="http://schemas.openxmlformats.org/officeDocument/2006/relationships/image" Target="/ppt/media/image95.png" Id="Reac20f27d6ac4f9b" /><Relationship Type="http://schemas.openxmlformats.org/officeDocument/2006/relationships/image" Target="/ppt/media/image96.png" Id="Rfd1f3c1e8f6f463b" /><Relationship Type="http://schemas.openxmlformats.org/officeDocument/2006/relationships/image" Target="/ppt/media/image97.png" Id="R7084850a66e44cd2" /><Relationship Type="http://schemas.openxmlformats.org/officeDocument/2006/relationships/notesSlide" Target="/ppt/notesSlides/notesSlide22.xml" Id="R56338bf514e24989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156b67fcebc74a89" /><Relationship Type="http://schemas.openxmlformats.org/officeDocument/2006/relationships/image" Target="/ppt/media/image23.jpeg" Id="Rf3603c5a20e04af6" /><Relationship Type="http://schemas.openxmlformats.org/officeDocument/2006/relationships/image" Target="/ppt/media/image98.png" Id="Rd33a7712283b4aab" /><Relationship Type="http://schemas.openxmlformats.org/officeDocument/2006/relationships/image" Target="/ppt/media/image99.png" Id="R165533840e8048e0" /><Relationship Type="http://schemas.openxmlformats.org/officeDocument/2006/relationships/image" Target="/ppt/media/image100.png" Id="R434e3a77a0e44633" /><Relationship Type="http://schemas.openxmlformats.org/officeDocument/2006/relationships/image" Target="/ppt/media/image101.png" Id="R6cd281b5e9a24271" /><Relationship Type="http://schemas.openxmlformats.org/officeDocument/2006/relationships/image" Target="/ppt/media/image102.png" Id="R840947d1103c4084" /><Relationship Type="http://schemas.openxmlformats.org/officeDocument/2006/relationships/image" Target="/ppt/media/image103.png" Id="R36314d03698f4dbe" /><Relationship Type="http://schemas.openxmlformats.org/officeDocument/2006/relationships/image" Target="/ppt/media/image104.png" Id="R2c7e447ce86e4ef5" /><Relationship Type="http://schemas.openxmlformats.org/officeDocument/2006/relationships/notesSlide" Target="/ppt/notesSlides/notesSlide23.xml" Id="R42f49b75d58d45c1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27f7e8d98aeb4588" /><Relationship Type="http://schemas.openxmlformats.org/officeDocument/2006/relationships/image" Target="/ppt/media/image24.jpeg" Id="Ref9d4969d7ee4657" /><Relationship Type="http://schemas.openxmlformats.org/officeDocument/2006/relationships/notesSlide" Target="/ppt/notesSlides/notesSlide24.xml" Id="Rd05f35164c814cf8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e90459d6a8ec4f8c" /><Relationship Type="http://schemas.openxmlformats.org/officeDocument/2006/relationships/image" Target="/ppt/media/image25.jpeg" Id="Reac7fec67c274ba0" /><Relationship Type="http://schemas.openxmlformats.org/officeDocument/2006/relationships/image" Target="/ppt/media/image105.png" Id="Rd8ba290e2d974562" /><Relationship Type="http://schemas.openxmlformats.org/officeDocument/2006/relationships/notesSlide" Target="/ppt/notesSlides/notesSlide25.xml" Id="Rf10cfdfc49da4c8f" /></Relationships>
</file>

<file path=ppt/slides/slide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CC8F5FF-8E35-4C61-92F3-FC82F1E91A7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d2ff3fcbd824a64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6E659A4-B90E-4902-BD8B-402BE25016E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f3f34435af43c0"/>
          <a:stretch xmlns:a="http://schemas.openxmlformats.org/drawingml/2006/main"/>
        </p:blipFill>
        <p:spPr>
          <a:xfrm xmlns:a="http://schemas.openxmlformats.org/drawingml/2006/main">
            <a:off x="567906" y="2495487"/>
            <a:ext cx="2898089" cy="833438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05EBA5E-FEEB-4C58-9BFF-9BBA93D5B93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196e30c0aa4fb3"/>
          <a:stretch xmlns:a="http://schemas.openxmlformats.org/drawingml/2006/main"/>
        </p:blipFill>
        <p:spPr>
          <a:xfrm xmlns:a="http://schemas.openxmlformats.org/drawingml/2006/main">
            <a:off x="571500" y="1687234"/>
            <a:ext cx="2895600" cy="816532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E2E3889-5DB2-4013-AA0C-8A760D58372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b242a2a69c24f78"/>
          <a:stretch xmlns:a="http://schemas.openxmlformats.org/drawingml/2006/main"/>
        </p:blipFill>
        <p:spPr>
          <a:xfrm xmlns:a="http://schemas.openxmlformats.org/drawingml/2006/main">
            <a:off x="5743575" y="2533"/>
            <a:ext cx="6276975" cy="6852934"/>
          </a:xfrm>
          <a:prstGeom xmlns:a="http://schemas.openxmlformats.org/drawingml/2006/main" prst="rect">
            <a:avLst/>
          </a:prstGeom>
        </p:spPr>
      </p:pic>
      <p:sp>
        <p:nvSpPr>
          <p:cNvPr id="5" name="S01 text 3">
            <a:extLst xmlns:a="http://schemas.openxmlformats.org/drawingml/2006/main">
              <a:ext uri="{FF2B5EF4-FFF2-40B4-BE49-F238E27FC236}">
                <a16:creationId xmlns:a16="http://schemas.microsoft.com/office/drawing/2014/main" id="{D2191CC1-5E24-450E-99EB-CCC500A99E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609600" y="2785563"/>
            <a:ext cx="2944835" cy="915352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5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4805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</a:t>
            </a:r>
          </a:p>
        </p:txBody>
      </p:sp>
      <p:sp>
        <p:nvSpPr>
          <p:cNvPr id="6" name="S01 text 4">
            <a:extLst xmlns:a="http://schemas.openxmlformats.org/drawingml/2006/main">
              <a:ext uri="{FF2B5EF4-FFF2-40B4-BE49-F238E27FC236}">
                <a16:creationId xmlns:a16="http://schemas.microsoft.com/office/drawing/2014/main" id="{7BACC39A-EE93-4E68-A30A-DCB710D9BB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609600" y="3443116"/>
            <a:ext cx="4951538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AWARD SHOW</a:t>
            </a:r>
          </a:p>
        </p:txBody>
      </p:sp>
      <p:sp>
        <p:nvSpPr>
          <p:cNvPr id="7" name="S01 text 5">
            <a:extLst xmlns:a="http://schemas.openxmlformats.org/drawingml/2006/main">
              <a:ext uri="{FF2B5EF4-FFF2-40B4-BE49-F238E27FC236}">
                <a16:creationId xmlns:a16="http://schemas.microsoft.com/office/drawing/2014/main" id="{49E4C2A1-8311-482D-877D-135689CFCB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609600" y="4101230"/>
            <a:ext cx="2586893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Q4 2024</a:t>
            </a:r>
          </a:p>
        </p:txBody>
      </p:sp>
    </p:spTree>
    <p:extLst>
      <p:ext uri="{BB962C8B-B14F-4D97-AF65-F5344CB8AC3E}">
        <p14:creationId xmlns:p14="http://schemas.microsoft.com/office/powerpoint/2010/main" val="926388764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" dur="550" fill="hold"/>
                                  <p:tgtEl>
                                    <p:spTgt spid="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" dur="550" fill="hold"/>
                                  <p:tgtEl>
                                    <p:spTgt spid="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2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A4A82236-7F75-48D1-BDE0-32750ECFA8D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44e583325674195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4DEC014-8EBD-44AA-AC8D-F1A3995391A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666fd493b914676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E61B993-9444-4302-89E2-629F41C111F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2d347598c4343cc"/>
          <a:stretch xmlns:a="http://schemas.openxmlformats.org/drawingml/2006/main"/>
        </p:blipFill>
        <p:spPr>
          <a:xfrm xmlns:a="http://schemas.openxmlformats.org/drawingml/2006/main">
            <a:off x="1475518" y="2333625"/>
            <a:ext cx="9012363" cy="2352675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7AE2073-7EA4-4957-84EE-87AE43141A1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9ca5c6c283344c9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42CBB78-AF65-4BDA-8F31-4CCC2BBF001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5c0b23a5524b42"/>
          <a:stretch xmlns:a="http://schemas.openxmlformats.org/drawingml/2006/main"/>
        </p:blipFill>
        <p:spPr>
          <a:xfrm xmlns:a="http://schemas.openxmlformats.org/drawingml/2006/main">
            <a:off x="2098877" y="2876550"/>
            <a:ext cx="993371" cy="914400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1FB3ACC-E748-4842-B919-63BC9C863E6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fea9d4627f4453d"/>
          <a:stretch xmlns:a="http://schemas.openxmlformats.org/drawingml/2006/main"/>
        </p:blipFill>
        <p:spPr>
          <a:xfrm xmlns:a="http://schemas.openxmlformats.org/drawingml/2006/main">
            <a:off x="3743325" y="3163735"/>
            <a:ext cx="990600" cy="530531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9F47082-EE4C-40A0-A12F-B8980288FDE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7c98855fd294dee"/>
          <a:stretch xmlns:a="http://schemas.openxmlformats.org/drawingml/2006/main"/>
        </p:blipFill>
        <p:spPr>
          <a:xfrm xmlns:a="http://schemas.openxmlformats.org/drawingml/2006/main">
            <a:off x="7354761" y="2819400"/>
            <a:ext cx="711453" cy="1038225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2AAF108-12D3-4C92-8378-9C37A51C3CD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8e23e4ea9af4c03"/>
          <a:stretch xmlns:a="http://schemas.openxmlformats.org/drawingml/2006/main"/>
        </p:blipFill>
        <p:spPr>
          <a:xfrm xmlns:a="http://schemas.openxmlformats.org/drawingml/2006/main">
            <a:off x="8954212" y="2876550"/>
            <a:ext cx="1017751" cy="981075"/>
          </a:xfrm>
          <a:prstGeom xmlns:a="http://schemas.openxmlformats.org/drawingml/2006/main" prst="rect">
            <a:avLst/>
          </a:prstGeom>
        </p:spPr>
      </p:pic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A65E1C-6D3F-4281-A132-40527E12D07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591254736f44451"/>
          <a:stretch xmlns:a="http://schemas.openxmlformats.org/drawingml/2006/main"/>
        </p:blipFill>
        <p:spPr>
          <a:xfrm xmlns:a="http://schemas.openxmlformats.org/drawingml/2006/main">
            <a:off x="5507143" y="2800350"/>
            <a:ext cx="949113" cy="1123950"/>
          </a:xfrm>
          <a:prstGeom xmlns:a="http://schemas.openxmlformats.org/drawingml/2006/main" prst="rect">
            <a:avLst/>
          </a:prstGeom>
        </p:spPr>
      </p:pic>
      <p:sp>
        <p:nvSpPr>
          <p:cNvPr id="10" name="S02 text 8">
            <a:extLst xmlns:a="http://schemas.openxmlformats.org/drawingml/2006/main">
              <a:ext uri="{FF2B5EF4-FFF2-40B4-BE49-F238E27FC236}">
                <a16:creationId xmlns:a16="http://schemas.microsoft.com/office/drawing/2014/main" id="{C12F1AAE-FF7A-46E9-A7AB-A9B7233481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706148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 AWARD SHOW Q4 2024</a:t>
            </a:r>
          </a:p>
        </p:txBody>
      </p:sp>
      <p:sp>
        <p:nvSpPr>
          <p:cNvPr id="11" name="S02 text 9">
            <a:extLst xmlns:a="http://schemas.openxmlformats.org/drawingml/2006/main">
              <a:ext uri="{FF2B5EF4-FFF2-40B4-BE49-F238E27FC236}">
                <a16:creationId xmlns:a16="http://schemas.microsoft.com/office/drawing/2014/main" id="{358455BB-75B1-4020-A930-203FBF20AA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180715" y="1421926"/>
            <a:ext cx="5789969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NuAxis Core Values</a:t>
            </a:r>
          </a:p>
        </p:txBody>
      </p:sp>
      <p:sp>
        <p:nvSpPr>
          <p:cNvPr id="12" name="S02 text 10">
            <a:extLst xmlns:a="http://schemas.openxmlformats.org/drawingml/2006/main">
              <a:ext uri="{FF2B5EF4-FFF2-40B4-BE49-F238E27FC236}">
                <a16:creationId xmlns:a16="http://schemas.microsoft.com/office/drawing/2014/main" id="{CE363861-D1E0-4969-A506-3AA63654AA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334885" y="4762139"/>
            <a:ext cx="946616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Mission</a:t>
            </a:r>
          </a:p>
        </p:txBody>
      </p:sp>
      <p:sp>
        <p:nvSpPr>
          <p:cNvPr id="13" name="S02 text 11">
            <a:extLst xmlns:a="http://schemas.openxmlformats.org/drawingml/2006/main">
              <a:ext uri="{FF2B5EF4-FFF2-40B4-BE49-F238E27FC236}">
                <a16:creationId xmlns:a16="http://schemas.microsoft.com/office/drawing/2014/main" id="{B6D0CCC6-48D3-42F6-AC76-A940A91886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062466" y="4748169"/>
            <a:ext cx="853290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People</a:t>
            </a:r>
          </a:p>
        </p:txBody>
      </p:sp>
      <p:sp>
        <p:nvSpPr>
          <p:cNvPr id="14" name="S02 text 12">
            <a:extLst xmlns:a="http://schemas.openxmlformats.org/drawingml/2006/main">
              <a:ext uri="{FF2B5EF4-FFF2-40B4-BE49-F238E27FC236}">
                <a16:creationId xmlns:a16="http://schemas.microsoft.com/office/drawing/2014/main" id="{E60CB58D-A41D-4C95-8D12-4A053AD7AD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063496" y="4822718"/>
            <a:ext cx="1184214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Customer</a:t>
            </a:r>
          </a:p>
        </p:txBody>
      </p:sp>
      <p:sp>
        <p:nvSpPr>
          <p:cNvPr id="15" name="S02 text 13">
            <a:extLst xmlns:a="http://schemas.openxmlformats.org/drawingml/2006/main">
              <a:ext uri="{FF2B5EF4-FFF2-40B4-BE49-F238E27FC236}">
                <a16:creationId xmlns:a16="http://schemas.microsoft.com/office/drawing/2014/main" id="{12BF644F-F69D-4D12-B0D5-EB51E8DC40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633470" y="4818019"/>
            <a:ext cx="139871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Relentlessly</a:t>
            </a:r>
          </a:p>
        </p:txBody>
      </p:sp>
      <p:sp>
        <p:nvSpPr>
          <p:cNvPr id="16" name="S02 text 14">
            <a:extLst xmlns:a="http://schemas.openxmlformats.org/drawingml/2006/main">
              <a:ext uri="{FF2B5EF4-FFF2-40B4-BE49-F238E27FC236}">
                <a16:creationId xmlns:a16="http://schemas.microsoft.com/office/drawing/2014/main" id="{E9E00863-FFBE-4E10-BED8-9C9D00083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13375" y="4815860"/>
            <a:ext cx="1091365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Radically</a:t>
            </a:r>
          </a:p>
        </p:txBody>
      </p:sp>
      <p:sp>
        <p:nvSpPr>
          <p:cNvPr id="17" name="S02 text 15">
            <a:extLst xmlns:a="http://schemas.openxmlformats.org/drawingml/2006/main">
              <a:ext uri="{FF2B5EF4-FFF2-40B4-BE49-F238E27FC236}">
                <a16:creationId xmlns:a16="http://schemas.microsoft.com/office/drawing/2014/main" id="{19B8827A-6960-4FE3-84B5-E2DC06E1EF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334885" y="5038745"/>
            <a:ext cx="1166596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Motivated</a:t>
            </a:r>
          </a:p>
        </p:txBody>
      </p:sp>
      <p:sp>
        <p:nvSpPr>
          <p:cNvPr id="18" name="S02 text 16">
            <a:extLst xmlns:a="http://schemas.openxmlformats.org/drawingml/2006/main">
              <a:ext uri="{FF2B5EF4-FFF2-40B4-BE49-F238E27FC236}">
                <a16:creationId xmlns:a16="http://schemas.microsoft.com/office/drawing/2014/main" id="{C49CF484-D14E-4A06-846E-9F5A901D0A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062466" y="5024648"/>
            <a:ext cx="1039703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Powered</a:t>
            </a:r>
          </a:p>
        </p:txBody>
      </p:sp>
      <p:sp>
        <p:nvSpPr>
          <p:cNvPr id="19" name="S02 text 17">
            <a:extLst xmlns:a="http://schemas.openxmlformats.org/drawingml/2006/main">
              <a:ext uri="{FF2B5EF4-FFF2-40B4-BE49-F238E27FC236}">
                <a16:creationId xmlns:a16="http://schemas.microsoft.com/office/drawing/2014/main" id="{FB67A243-2C85-4838-AFC7-53DB852EF4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063496" y="5099324"/>
            <a:ext cx="1188975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Obsessed</a:t>
            </a:r>
          </a:p>
        </p:txBody>
      </p:sp>
      <p:sp>
        <p:nvSpPr>
          <p:cNvPr id="20" name="S02 text 18">
            <a:extLst xmlns:a="http://schemas.openxmlformats.org/drawingml/2006/main">
              <a:ext uri="{FF2B5EF4-FFF2-40B4-BE49-F238E27FC236}">
                <a16:creationId xmlns:a16="http://schemas.microsoft.com/office/drawing/2014/main" id="{BB26BB8F-51B8-4D42-A5F6-17298806CA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633470" y="5094498"/>
            <a:ext cx="1326106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Committed</a:t>
            </a:r>
          </a:p>
        </p:txBody>
      </p:sp>
      <p:sp>
        <p:nvSpPr>
          <p:cNvPr id="21" name="S02 text 19">
            <a:extLst xmlns:a="http://schemas.openxmlformats.org/drawingml/2006/main">
              <a:ext uri="{FF2B5EF4-FFF2-40B4-BE49-F238E27FC236}">
                <a16:creationId xmlns:a16="http://schemas.microsoft.com/office/drawing/2014/main" id="{4397A369-6F5E-40C1-B276-31C895A792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13375" y="5092339"/>
            <a:ext cx="1367769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Transparent</a:t>
            </a:r>
          </a:p>
        </p:txBody>
      </p:sp>
    </p:spTree>
    <p:extLst>
      <p:ext uri="{BB962C8B-B14F-4D97-AF65-F5344CB8AC3E}">
        <p14:creationId xmlns:p14="http://schemas.microsoft.com/office/powerpoint/2010/main" val="346314795"/>
      </p:ext>
    </p:extLst>
  </p:cSld>
  <p:transition spd="med" advClick="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1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2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4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5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6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2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8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9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0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3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2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3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6" dur="550"/>
                                  <p:tgtEl>
                                    <p:spTgt spid="10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1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6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3" dur="550"/>
                                  <p:tgtEl>
                                    <p:spTgt spid="1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4" dur="550" fill="hold"/>
                                  <p:tgtEl>
                                    <p:spTgt spid="1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5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6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7" dur="550"/>
                                  <p:tgtEl>
                                    <p:spTgt spid="1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8" dur="550" fill="hold"/>
                                  <p:tgtEl>
                                    <p:spTgt spid="1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7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1" dur="550"/>
                                  <p:tgtEl>
                                    <p:spTgt spid="1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2" dur="550" fill="hold"/>
                                  <p:tgtEl>
                                    <p:spTgt spid="1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3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7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5" dur="550"/>
                                  <p:tgtEl>
                                    <p:spTgt spid="2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6" dur="550" fill="hold"/>
                                  <p:tgtEl>
                                    <p:spTgt spid="2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9" dur="550"/>
                                  <p:tgtEl>
                                    <p:spTgt spid="2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0" dur="550" fill="hold"/>
                                  <p:tgtEl>
                                    <p:spTgt spid="2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79E68BF-1193-4D45-A622-60C7530F68E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b55472e235c46eb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BDC34F5-BEAC-4E57-8A0C-E89F070B9B7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673faa25a8c402c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3407565-375F-4CCC-B067-32FE0502A8D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955ced74404c97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sp>
        <p:nvSpPr>
          <p:cNvPr id="4" name="S03 text 2">
            <a:extLst xmlns:a="http://schemas.openxmlformats.org/drawingml/2006/main">
              <a:ext uri="{FF2B5EF4-FFF2-40B4-BE49-F238E27FC236}">
                <a16:creationId xmlns:a16="http://schemas.microsoft.com/office/drawing/2014/main" id="{05DDA74F-6453-48C4-921C-968B2BFB2F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9579053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Q4 Accomplishments – Awards Activity 2024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3E47DDD-BBF7-4B2E-BAA9-1AAEFA14C21F}"/>
              </a:ext>
            </a:extLst>
          </p:cNvPr>
          <p:cNvGraphicFramePr/>
          <p:nvPr/>
        </p:nvGraphicFramePr>
        <p:xfrm>
          <a:off xmlns:a="http://schemas.openxmlformats.org/drawingml/2006/main" x="895350" y="2486025"/>
          <a:ext xmlns:a="http://schemas.openxmlformats.org/drawingml/2006/main" cx="10134600" cy="292417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57400"/>
                <a:gridCol w="6019800"/>
                <a:gridCol w="2057400"/>
              </a:tblGrid>
              <a:tr h="51435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Customer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Program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NuAxis Position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</a:tr>
              <a:tr h="51435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REI - GSA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Integrated Acquisition Environment (IAE) Platform Support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Sub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676275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GSA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OASIS + Unrestricted GWAC – Technical &amp; Engineering and</a:t>
                      </a:r>
                    </a:p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Management &amp; Advisory Pools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Prime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51435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DoD/Navy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SeaPort Next Generation (NxG) AWAC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Prime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72390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Makpar –</a:t>
                      </a:r>
                    </a:p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Treasury/IRS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Unified Communication (UC) Engineering Follow-On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575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>Sub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6902238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5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31" name="">
            <a:extLst xmlns:a="http://schemas.openxmlformats.org/drawingml/2006/main">
              <a:ext uri="{FF2B5EF4-FFF2-40B4-BE49-F238E27FC236}">
                <a16:creationId xmlns:a16="http://schemas.microsoft.com/office/drawing/2014/main" id="{A8E94943-51FE-40A8-949B-FF0FEBD5FB4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dff1b93fee4076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2FEDF3-0C87-4A60-92DC-714EF3CE216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5db719b43974f5d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F1BE34-DDA2-4011-BB48-87124E7DC30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1fb6fe0ec74063"/>
          <a:stretch xmlns:a="http://schemas.openxmlformats.org/drawingml/2006/main"/>
        </p:blipFill>
        <p:spPr>
          <a:xfrm xmlns:a="http://schemas.openxmlformats.org/drawingml/2006/main">
            <a:off x="1514475" y="1533525"/>
            <a:ext cx="2428875" cy="2428875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FB0D48-4E1D-4C7D-BB08-358CA25E99B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effbf2a07440eb"/>
          <a:stretch xmlns:a="http://schemas.openxmlformats.org/drawingml/2006/main"/>
        </p:blipFill>
        <p:spPr>
          <a:xfrm xmlns:a="http://schemas.openxmlformats.org/drawingml/2006/main">
            <a:off x="4724400" y="1538288"/>
            <a:ext cx="2419350" cy="2419350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DF90BF-A012-4026-9A5D-9313F61EEA8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d05538a00ff4e79"/>
          <a:stretch xmlns:a="http://schemas.openxmlformats.org/drawingml/2006/main"/>
        </p:blipFill>
        <p:spPr>
          <a:xfrm xmlns:a="http://schemas.openxmlformats.org/drawingml/2006/main">
            <a:off x="7810500" y="1524000"/>
            <a:ext cx="2438400" cy="2438400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9A8467D-C2FB-4A56-8751-8CA4D4B153F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68f1c3e1d7e41ca"/>
          <a:stretch xmlns:a="http://schemas.openxmlformats.org/drawingml/2006/main"/>
        </p:blipFill>
        <p:spPr>
          <a:xfrm xmlns:a="http://schemas.openxmlformats.org/drawingml/2006/main">
            <a:off x="1514475" y="3819525"/>
            <a:ext cx="2428875" cy="2428875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0810984-9CDF-416E-A33E-02DF241D3ED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3bd3b9040e4409a"/>
          <a:stretch xmlns:a="http://schemas.openxmlformats.org/drawingml/2006/main"/>
        </p:blipFill>
        <p:spPr>
          <a:xfrm xmlns:a="http://schemas.openxmlformats.org/drawingml/2006/main">
            <a:off x="4724400" y="3824288"/>
            <a:ext cx="2419350" cy="2419350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83A398A-99C3-41BC-86AD-A9841905176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17246902f346ea"/>
          <a:stretch xmlns:a="http://schemas.openxmlformats.org/drawingml/2006/main"/>
        </p:blipFill>
        <p:spPr>
          <a:xfrm xmlns:a="http://schemas.openxmlformats.org/drawingml/2006/main">
            <a:off x="7810500" y="3810000"/>
            <a:ext cx="2438400" cy="2438400"/>
          </a:xfrm>
          <a:prstGeom xmlns:a="http://schemas.openxmlformats.org/drawingml/2006/main" prst="rect">
            <a:avLst/>
          </a:prstGeom>
        </p:spPr>
      </p:pic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EF60058-A6BD-4964-A28B-6ACF6ADA2A2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e5018ba74444e6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sp>
        <p:nvSpPr>
          <p:cNvPr id="10" name="S04 text 8">
            <a:extLst xmlns:a="http://schemas.openxmlformats.org/drawingml/2006/main">
              <a:ext uri="{FF2B5EF4-FFF2-40B4-BE49-F238E27FC236}">
                <a16:creationId xmlns:a16="http://schemas.microsoft.com/office/drawing/2014/main" id="{E97CF04B-69BB-44EB-AD14-2E5E47DAFA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9579053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Q4 Accomplishments – Awards Activity 2024</a:t>
            </a:r>
          </a:p>
        </p:txBody>
      </p:sp>
      <p:sp>
        <p:nvSpPr>
          <p:cNvPr id="11" name="S04 text 9">
            <a:extLst xmlns:a="http://schemas.openxmlformats.org/drawingml/2006/main">
              <a:ext uri="{FF2B5EF4-FFF2-40B4-BE49-F238E27FC236}">
                <a16:creationId xmlns:a16="http://schemas.microsoft.com/office/drawing/2014/main" id="{17B7EF1F-680F-42B5-87C9-71246991C3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62290" y="2137106"/>
            <a:ext cx="1966195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Certification Bonus</a:t>
            </a:r>
          </a:p>
        </p:txBody>
      </p:sp>
      <p:sp>
        <p:nvSpPr>
          <p:cNvPr id="12" name="S04 text 10">
            <a:extLst xmlns:a="http://schemas.openxmlformats.org/drawingml/2006/main">
              <a:ext uri="{FF2B5EF4-FFF2-40B4-BE49-F238E27FC236}">
                <a16:creationId xmlns:a16="http://schemas.microsoft.com/office/drawing/2014/main" id="{044C87C4-77C1-480D-9E5E-3FA9F1221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139436" y="2283664"/>
            <a:ext cx="1688281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my2.nuaxis.com</a:t>
            </a:r>
          </a:p>
        </p:txBody>
      </p:sp>
      <p:sp>
        <p:nvSpPr>
          <p:cNvPr id="13" name="S04 text 11">
            <a:extLst xmlns:a="http://schemas.openxmlformats.org/drawingml/2006/main">
              <a:ext uri="{FF2B5EF4-FFF2-40B4-BE49-F238E27FC236}">
                <a16:creationId xmlns:a16="http://schemas.microsoft.com/office/drawing/2014/main" id="{D4BA2D3D-C162-4C7D-9CC4-05C92A7539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62290" y="2346910"/>
            <a:ext cx="1631439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Program – More</a:t>
            </a:r>
          </a:p>
        </p:txBody>
      </p:sp>
      <p:sp>
        <p:nvSpPr>
          <p:cNvPr id="14" name="S04 text 12">
            <a:extLst xmlns:a="http://schemas.openxmlformats.org/drawingml/2006/main">
              <a:ext uri="{FF2B5EF4-FFF2-40B4-BE49-F238E27FC236}">
                <a16:creationId xmlns:a16="http://schemas.microsoft.com/office/drawing/2014/main" id="{301265F4-91FD-47BB-9DFA-60EB001E0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139436" y="2493595"/>
            <a:ext cx="1772749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revamp launching</a:t>
            </a:r>
          </a:p>
        </p:txBody>
      </p:sp>
      <p:sp>
        <p:nvSpPr>
          <p:cNvPr id="15" name="S04 text 13">
            <a:extLst xmlns:a="http://schemas.openxmlformats.org/drawingml/2006/main">
              <a:ext uri="{FF2B5EF4-FFF2-40B4-BE49-F238E27FC236}">
                <a16:creationId xmlns:a16="http://schemas.microsoft.com/office/drawing/2014/main" id="{A878CEC2-14BC-43DC-9B4E-C812881A4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004060" y="2571700"/>
            <a:ext cx="1479058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My NuAxis 2.0</a:t>
            </a:r>
          </a:p>
        </p:txBody>
      </p:sp>
      <p:sp>
        <p:nvSpPr>
          <p:cNvPr id="16" name="S04 text 14">
            <a:extLst xmlns:a="http://schemas.openxmlformats.org/drawingml/2006/main">
              <a:ext uri="{FF2B5EF4-FFF2-40B4-BE49-F238E27FC236}">
                <a16:creationId xmlns:a16="http://schemas.microsoft.com/office/drawing/2014/main" id="{C52CFA91-BA93-43E8-B09E-F817C5675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62290" y="2556714"/>
            <a:ext cx="1941873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details coming soon.</a:t>
            </a:r>
          </a:p>
        </p:txBody>
      </p:sp>
      <p:sp>
        <p:nvSpPr>
          <p:cNvPr id="17" name="S04 text 15">
            <a:extLst xmlns:a="http://schemas.openxmlformats.org/drawingml/2006/main">
              <a:ext uri="{FF2B5EF4-FFF2-40B4-BE49-F238E27FC236}">
                <a16:creationId xmlns:a16="http://schemas.microsoft.com/office/drawing/2014/main" id="{2FF77371-4515-4CE5-897B-89D0B4AD08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139436" y="2703399"/>
            <a:ext cx="1692052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on February 10th</a:t>
            </a:r>
          </a:p>
        </p:txBody>
      </p:sp>
      <p:sp>
        <p:nvSpPr>
          <p:cNvPr id="18" name="S04 text 16">
            <a:extLst xmlns:a="http://schemas.openxmlformats.org/drawingml/2006/main">
              <a:ext uri="{FF2B5EF4-FFF2-40B4-BE49-F238E27FC236}">
                <a16:creationId xmlns:a16="http://schemas.microsoft.com/office/drawing/2014/main" id="{54A315B8-9AAD-45DD-9FE7-F94BBADE05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62290" y="2776170"/>
            <a:ext cx="1145651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Stay tuned!</a:t>
            </a:r>
          </a:p>
        </p:txBody>
      </p:sp>
      <p:sp>
        <p:nvSpPr>
          <p:cNvPr id="19" name="S04 text 17">
            <a:extLst xmlns:a="http://schemas.openxmlformats.org/drawingml/2006/main">
              <a:ext uri="{FF2B5EF4-FFF2-40B4-BE49-F238E27FC236}">
                <a16:creationId xmlns:a16="http://schemas.microsoft.com/office/drawing/2014/main" id="{E37079E7-324A-41AD-8A69-142337E238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4154755"/>
            <a:ext cx="1967138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Positive feedback on</a:t>
            </a:r>
          </a:p>
        </p:txBody>
      </p:sp>
      <p:sp>
        <p:nvSpPr>
          <p:cNvPr id="20" name="S04 text 18">
            <a:extLst xmlns:a="http://schemas.openxmlformats.org/drawingml/2006/main">
              <a:ext uri="{FF2B5EF4-FFF2-40B4-BE49-F238E27FC236}">
                <a16:creationId xmlns:a16="http://schemas.microsoft.com/office/drawing/2014/main" id="{7A155D75-8496-4247-8C04-7A3681B34F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4364686"/>
            <a:ext cx="1766544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8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Teledoc Services,</a:t>
            </a:r>
          </a:p>
        </p:txBody>
      </p:sp>
      <p:sp>
        <p:nvSpPr>
          <p:cNvPr id="21" name="S04 text 19">
            <a:extLst xmlns:a="http://schemas.openxmlformats.org/drawingml/2006/main">
              <a:ext uri="{FF2B5EF4-FFF2-40B4-BE49-F238E27FC236}">
                <a16:creationId xmlns:a16="http://schemas.microsoft.com/office/drawing/2014/main" id="{F194A284-A7D9-49E3-A71D-4E697D4521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079619" y="4494533"/>
            <a:ext cx="1739368" cy="27146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5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5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96% of employees</a:t>
            </a:r>
          </a:p>
        </p:txBody>
      </p:sp>
      <p:sp>
        <p:nvSpPr>
          <p:cNvPr id="22" name="S04 text 20">
            <a:extLst xmlns:a="http://schemas.openxmlformats.org/drawingml/2006/main">
              <a:ext uri="{FF2B5EF4-FFF2-40B4-BE49-F238E27FC236}">
                <a16:creationId xmlns:a16="http://schemas.microsoft.com/office/drawing/2014/main" id="{523EE6CA-63CA-4E49-A1B3-8EF5F3A8A3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4574490"/>
            <a:ext cx="1972417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Mental Health Care</a:t>
            </a:r>
          </a:p>
        </p:txBody>
      </p:sp>
      <p:sp>
        <p:nvSpPr>
          <p:cNvPr id="23" name="S04 text 21">
            <a:extLst xmlns:a="http://schemas.openxmlformats.org/drawingml/2006/main">
              <a:ext uri="{FF2B5EF4-FFF2-40B4-BE49-F238E27FC236}">
                <a16:creationId xmlns:a16="http://schemas.microsoft.com/office/drawing/2014/main" id="{8C8C7B47-2378-4E52-B739-B5A16B31D9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079619" y="4704337"/>
            <a:ext cx="1870982" cy="271463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5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enrolled in benefits</a:t>
            </a:r>
          </a:p>
        </p:txBody>
      </p:sp>
      <p:sp>
        <p:nvSpPr>
          <p:cNvPr id="24" name="S04 text 22">
            <a:extLst xmlns:a="http://schemas.openxmlformats.org/drawingml/2006/main">
              <a:ext uri="{FF2B5EF4-FFF2-40B4-BE49-F238E27FC236}">
                <a16:creationId xmlns:a16="http://schemas.microsoft.com/office/drawing/2014/main" id="{92209B19-205C-426F-A592-95F661AE4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4793819"/>
            <a:ext cx="1715054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8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Support, and the</a:t>
            </a:r>
          </a:p>
        </p:txBody>
      </p:sp>
      <p:sp>
        <p:nvSpPr>
          <p:cNvPr id="25" name="S04 text 23">
            <a:extLst xmlns:a="http://schemas.openxmlformats.org/drawingml/2006/main">
              <a:ext uri="{FF2B5EF4-FFF2-40B4-BE49-F238E27FC236}">
                <a16:creationId xmlns:a16="http://schemas.microsoft.com/office/drawing/2014/main" id="{89BED6EA-D5CA-45DF-80BA-09BE8B3743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871091" y="4857319"/>
            <a:ext cx="1867964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8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Health &amp; Wellness</a:t>
            </a:r>
          </a:p>
        </p:txBody>
      </p:sp>
      <p:sp>
        <p:nvSpPr>
          <p:cNvPr id="26" name="S04 text 24">
            <a:extLst xmlns:a="http://schemas.openxmlformats.org/drawingml/2006/main">
              <a:ext uri="{FF2B5EF4-FFF2-40B4-BE49-F238E27FC236}">
                <a16:creationId xmlns:a16="http://schemas.microsoft.com/office/drawing/2014/main" id="{A806AB5D-254E-434B-8D42-9D0B970FEA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079619" y="4913580"/>
            <a:ext cx="1708644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are actively using</a:t>
            </a:r>
          </a:p>
        </p:txBody>
      </p:sp>
      <p:sp>
        <p:nvSpPr>
          <p:cNvPr id="27" name="S04 text 25">
            <a:extLst xmlns:a="http://schemas.openxmlformats.org/drawingml/2006/main">
              <a:ext uri="{FF2B5EF4-FFF2-40B4-BE49-F238E27FC236}">
                <a16:creationId xmlns:a16="http://schemas.microsoft.com/office/drawing/2014/main" id="{B49968BD-346C-4C0F-ACF8-28FA6BB57D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5003750"/>
            <a:ext cx="1491675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MSK Program,</a:t>
            </a:r>
          </a:p>
        </p:txBody>
      </p:sp>
      <p:sp>
        <p:nvSpPr>
          <p:cNvPr id="28" name="S04 text 26">
            <a:extLst xmlns:a="http://schemas.openxmlformats.org/drawingml/2006/main">
              <a:ext uri="{FF2B5EF4-FFF2-40B4-BE49-F238E27FC236}">
                <a16:creationId xmlns:a16="http://schemas.microsoft.com/office/drawing/2014/main" id="{0F0D9042-CE81-48A7-B0AE-6BF79B8E21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079619" y="5132909"/>
            <a:ext cx="1880870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7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7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the Health Joy app.</a:t>
            </a:r>
          </a:p>
        </p:txBody>
      </p:sp>
      <p:sp>
        <p:nvSpPr>
          <p:cNvPr id="29" name="S04 text 27">
            <a:extLst xmlns:a="http://schemas.openxmlformats.org/drawingml/2006/main">
              <a:ext uri="{FF2B5EF4-FFF2-40B4-BE49-F238E27FC236}">
                <a16:creationId xmlns:a16="http://schemas.microsoft.com/office/drawing/2014/main" id="{D8C270CB-30C7-453A-87B5-5E41B3DFCF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5223206"/>
            <a:ext cx="1924904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8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launched via Health</a:t>
            </a:r>
          </a:p>
        </p:txBody>
      </p:sp>
      <p:sp>
        <p:nvSpPr>
          <p:cNvPr id="30" name="S04 text 28">
            <a:extLst xmlns:a="http://schemas.openxmlformats.org/drawingml/2006/main">
              <a:ext uri="{FF2B5EF4-FFF2-40B4-BE49-F238E27FC236}">
                <a16:creationId xmlns:a16="http://schemas.microsoft.com/office/drawing/2014/main" id="{BFD852C6-C76F-437C-820E-5941C56E16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135620" y="5433010"/>
            <a:ext cx="1822902" cy="27193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428" b="0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1428" b="0">
                <a:solidFill>
                  <a:srgbClr val="156082"/>
                </a:solidFill>
                <a:latin typeface="Aptos"/>
                <a:ea typeface="Aptos"/>
                <a:cs typeface="Aptos"/>
              </a:rPr>
              <a:t>Joy in August 2024.</a:t>
            </a:r>
          </a:p>
        </p:txBody>
      </p:sp>
    </p:spTree>
    <p:extLst>
      <p:ext uri="{BB962C8B-B14F-4D97-AF65-F5344CB8AC3E}">
        <p14:creationId xmlns:p14="http://schemas.microsoft.com/office/powerpoint/2010/main" val="569344115"/>
      </p:ext>
    </p:extLst>
  </p:cSld>
  <p:transition spd="med" advClick="1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" dur="550" fill="hold"/>
                                  <p:tgtEl>
                                    <p:spTgt spid="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3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4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7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8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2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1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2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5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6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9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0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1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3" dur="550"/>
                                  <p:tgtEl>
                                    <p:spTgt spid="9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6" dur="550"/>
                                  <p:tgtEl>
                                    <p:spTgt spid="10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6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3" dur="550"/>
                                  <p:tgtEl>
                                    <p:spTgt spid="1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4" dur="550" fill="hold"/>
                                  <p:tgtEl>
                                    <p:spTgt spid="1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6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7" dur="550"/>
                                  <p:tgtEl>
                                    <p:spTgt spid="1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8" dur="550" fill="hold"/>
                                  <p:tgtEl>
                                    <p:spTgt spid="1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9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7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1" dur="550"/>
                                  <p:tgtEl>
                                    <p:spTgt spid="1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2" dur="550" fill="hold"/>
                                  <p:tgtEl>
                                    <p:spTgt spid="1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3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7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5" dur="550"/>
                                  <p:tgtEl>
                                    <p:spTgt spid="2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6" dur="550" fill="hold"/>
                                  <p:tgtEl>
                                    <p:spTgt spid="2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7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7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9" dur="550"/>
                                  <p:tgtEl>
                                    <p:spTgt spid="2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0" dur="550" fill="hold"/>
                                  <p:tgtEl>
                                    <p:spTgt spid="2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1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8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83" dur="550"/>
                                  <p:tgtEl>
                                    <p:spTgt spid="2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4" dur="550" fill="hold"/>
                                  <p:tgtEl>
                                    <p:spTgt spid="2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5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8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87" dur="550"/>
                                  <p:tgtEl>
                                    <p:spTgt spid="2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8" dur="550" fill="hold"/>
                                  <p:tgtEl>
                                    <p:spTgt spid="2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9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9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1" dur="550"/>
                                  <p:tgtEl>
                                    <p:spTgt spid="2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92" dur="550" fill="hold"/>
                                  <p:tgtEl>
                                    <p:spTgt spid="2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9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9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5" dur="550"/>
                                  <p:tgtEl>
                                    <p:spTgt spid="2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96" dur="550" fill="hold"/>
                                  <p:tgtEl>
                                    <p:spTgt spid="2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97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9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9" dur="550"/>
                                  <p:tgtEl>
                                    <p:spTgt spid="2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0" dur="550" fill="hold"/>
                                  <p:tgtEl>
                                    <p:spTgt spid="2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01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10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3" dur="550"/>
                                  <p:tgtEl>
                                    <p:spTgt spid="2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4" dur="550" fill="hold"/>
                                  <p:tgtEl>
                                    <p:spTgt spid="2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05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10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7" dur="550"/>
                                  <p:tgtEl>
                                    <p:spTgt spid="2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08" dur="550" fill="hold"/>
                                  <p:tgtEl>
                                    <p:spTgt spid="2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09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11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11" dur="550"/>
                                  <p:tgtEl>
                                    <p:spTgt spid="2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2" dur="550" fill="hold"/>
                                  <p:tgtEl>
                                    <p:spTgt spid="2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13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11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15" dur="550"/>
                                  <p:tgtEl>
                                    <p:spTgt spid="3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6" dur="550" fill="hold"/>
                                  <p:tgtEl>
                                    <p:spTgt spid="3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035EE6AC-7423-4D56-A4C9-BCDD0FA84C2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7ca28307ef344cb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5BCA1A5-37EB-4A87-8D7D-2FDD10B5BA5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9b4a3b691846b3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B1730D0-8ABC-41E2-8CA6-67FB6F8594D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c21ab0bed4424f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FF67EB-51C1-424E-8354-743CF8CB34B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52417f900c246df"/>
          <a:stretch xmlns:a="http://schemas.openxmlformats.org/drawingml/2006/main"/>
        </p:blipFill>
        <p:spPr>
          <a:xfrm xmlns:a="http://schemas.openxmlformats.org/drawingml/2006/main">
            <a:off x="3971925" y="1669151"/>
            <a:ext cx="4143375" cy="4100723"/>
          </a:xfrm>
          <a:prstGeom xmlns:a="http://schemas.openxmlformats.org/drawingml/2006/main" prst="rect">
            <a:avLst/>
          </a:prstGeom>
        </p:spPr>
      </p:pic>
      <p:sp>
        <p:nvSpPr>
          <p:cNvPr id="5" name="S05 text 3">
            <a:extLst xmlns:a="http://schemas.openxmlformats.org/drawingml/2006/main">
              <a:ext uri="{FF2B5EF4-FFF2-40B4-BE49-F238E27FC236}">
                <a16:creationId xmlns:a16="http://schemas.microsoft.com/office/drawing/2014/main" id="{B63BB71C-77FF-4FB1-86D2-E06689A38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9500889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Nominations for Customer Obsessed Award</a:t>
            </a:r>
          </a:p>
        </p:txBody>
      </p:sp>
      <p:sp>
        <p:nvSpPr>
          <p:cNvPr id="6" name="S05 text 4">
            <a:extLst xmlns:a="http://schemas.openxmlformats.org/drawingml/2006/main">
              <a:ext uri="{FF2B5EF4-FFF2-40B4-BE49-F238E27FC236}">
                <a16:creationId xmlns:a16="http://schemas.microsoft.com/office/drawing/2014/main" id="{881FF3E8-3A6B-4EC0-97BF-8D3FE97976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4393" y="2271647"/>
            <a:ext cx="1981524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Arlene Romero</a:t>
            </a:r>
          </a:p>
        </p:txBody>
      </p:sp>
      <p:sp>
        <p:nvSpPr>
          <p:cNvPr id="7" name="S05 text 5">
            <a:extLst xmlns:a="http://schemas.openxmlformats.org/drawingml/2006/main">
              <a:ext uri="{FF2B5EF4-FFF2-40B4-BE49-F238E27FC236}">
                <a16:creationId xmlns:a16="http://schemas.microsoft.com/office/drawing/2014/main" id="{737221A7-F817-4350-AE30-674B189A19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271647"/>
            <a:ext cx="1918672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Jason Marceau</a:t>
            </a:r>
          </a:p>
        </p:txBody>
      </p:sp>
      <p:sp>
        <p:nvSpPr>
          <p:cNvPr id="8" name="S05 text 6">
            <a:extLst xmlns:a="http://schemas.openxmlformats.org/drawingml/2006/main">
              <a:ext uri="{FF2B5EF4-FFF2-40B4-BE49-F238E27FC236}">
                <a16:creationId xmlns:a16="http://schemas.microsoft.com/office/drawing/2014/main" id="{B257449E-C686-442A-B9BA-649AC136F5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615509"/>
            <a:ext cx="264100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Senior Customer Success</a:t>
            </a:r>
          </a:p>
        </p:txBody>
      </p:sp>
      <p:sp>
        <p:nvSpPr>
          <p:cNvPr id="9" name="S05 text 7">
            <a:extLst xmlns:a="http://schemas.openxmlformats.org/drawingml/2006/main">
              <a:ext uri="{FF2B5EF4-FFF2-40B4-BE49-F238E27FC236}">
                <a16:creationId xmlns:a16="http://schemas.microsoft.com/office/drawing/2014/main" id="{053C3CCD-0EC7-4FD7-85D4-40B7D9F32B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615509"/>
            <a:ext cx="2231170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Director of Solutions</a:t>
            </a:r>
          </a:p>
        </p:txBody>
      </p:sp>
      <p:sp>
        <p:nvSpPr>
          <p:cNvPr id="10" name="S05 text 8">
            <a:extLst xmlns:a="http://schemas.openxmlformats.org/drawingml/2006/main">
              <a:ext uri="{FF2B5EF4-FFF2-40B4-BE49-F238E27FC236}">
                <a16:creationId xmlns:a16="http://schemas.microsoft.com/office/drawing/2014/main" id="{54D17138-8BA1-4B01-A9E2-119DE8548C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863540"/>
            <a:ext cx="213494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Manager - OEO - VA</a:t>
            </a:r>
          </a:p>
        </p:txBody>
      </p:sp>
      <p:sp>
        <p:nvSpPr>
          <p:cNvPr id="11" name="S05 text 9">
            <a:extLst xmlns:a="http://schemas.openxmlformats.org/drawingml/2006/main">
              <a:ext uri="{FF2B5EF4-FFF2-40B4-BE49-F238E27FC236}">
                <a16:creationId xmlns:a16="http://schemas.microsoft.com/office/drawing/2014/main" id="{D74C13E2-373B-4258-B453-3DF3E2154E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863540"/>
            <a:ext cx="261597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Engineering – CORP - VA</a:t>
            </a:r>
          </a:p>
        </p:txBody>
      </p:sp>
      <p:sp>
        <p:nvSpPr>
          <p:cNvPr id="12" name="S05 text 10">
            <a:extLst xmlns:a="http://schemas.openxmlformats.org/drawingml/2006/main">
              <a:ext uri="{FF2B5EF4-FFF2-40B4-BE49-F238E27FC236}">
                <a16:creationId xmlns:a16="http://schemas.microsoft.com/office/drawing/2014/main" id="{E8699116-212F-4E5A-BE02-704ACA187D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3308348"/>
            <a:ext cx="1652982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Davon Floyd</a:t>
            </a:r>
          </a:p>
        </p:txBody>
      </p:sp>
      <p:sp>
        <p:nvSpPr>
          <p:cNvPr id="13" name="S05 text 11">
            <a:extLst xmlns:a="http://schemas.openxmlformats.org/drawingml/2006/main">
              <a:ext uri="{FF2B5EF4-FFF2-40B4-BE49-F238E27FC236}">
                <a16:creationId xmlns:a16="http://schemas.microsoft.com/office/drawing/2014/main" id="{76FE32A9-5805-426C-94AB-FBA4A1BBC3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3309872"/>
            <a:ext cx="1751576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Elton Bicalho</a:t>
            </a:r>
          </a:p>
        </p:txBody>
      </p:sp>
      <p:sp>
        <p:nvSpPr>
          <p:cNvPr id="14" name="S05 text 12">
            <a:extLst xmlns:a="http://schemas.openxmlformats.org/drawingml/2006/main">
              <a:ext uri="{FF2B5EF4-FFF2-40B4-BE49-F238E27FC236}">
                <a16:creationId xmlns:a16="http://schemas.microsoft.com/office/drawing/2014/main" id="{2106F99C-0418-4B8B-9C76-F674D3461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3652083"/>
            <a:ext cx="192301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Desktop Manager</a:t>
            </a:r>
          </a:p>
        </p:txBody>
      </p:sp>
      <p:sp>
        <p:nvSpPr>
          <p:cNvPr id="15" name="S05 text 13">
            <a:extLst xmlns:a="http://schemas.openxmlformats.org/drawingml/2006/main">
              <a:ext uri="{FF2B5EF4-FFF2-40B4-BE49-F238E27FC236}">
                <a16:creationId xmlns:a16="http://schemas.microsoft.com/office/drawing/2014/main" id="{83FECEA5-F123-4FD8-BDA7-7EE0B7F86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3653988"/>
            <a:ext cx="204656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Development Lead</a:t>
            </a:r>
          </a:p>
        </p:txBody>
      </p:sp>
      <p:sp>
        <p:nvSpPr>
          <p:cNvPr id="16" name="S05 text 14">
            <a:extLst xmlns:a="http://schemas.openxmlformats.org/drawingml/2006/main">
              <a:ext uri="{FF2B5EF4-FFF2-40B4-BE49-F238E27FC236}">
                <a16:creationId xmlns:a16="http://schemas.microsoft.com/office/drawing/2014/main" id="{F06A56BB-9C0B-4B53-B56E-FD56E5C391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3900114"/>
            <a:ext cx="105690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DOL - DC</a:t>
            </a:r>
          </a:p>
        </p:txBody>
      </p:sp>
      <p:sp>
        <p:nvSpPr>
          <p:cNvPr id="17" name="S05 text 15">
            <a:extLst xmlns:a="http://schemas.openxmlformats.org/drawingml/2006/main">
              <a:ext uri="{FF2B5EF4-FFF2-40B4-BE49-F238E27FC236}">
                <a16:creationId xmlns:a16="http://schemas.microsoft.com/office/drawing/2014/main" id="{AA5FF9F5-E888-4EFD-9467-2A216DA1F8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3902019"/>
            <a:ext cx="1018072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NPS - VA</a:t>
            </a:r>
          </a:p>
        </p:txBody>
      </p:sp>
      <p:sp>
        <p:nvSpPr>
          <p:cNvPr id="18" name="S05 text 16">
            <a:extLst xmlns:a="http://schemas.openxmlformats.org/drawingml/2006/main">
              <a:ext uri="{FF2B5EF4-FFF2-40B4-BE49-F238E27FC236}">
                <a16:creationId xmlns:a16="http://schemas.microsoft.com/office/drawing/2014/main" id="{0E8E3FF6-BD46-47C5-841A-7FF1EDF089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345303"/>
            <a:ext cx="2172380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Joseph Tchouaffi</a:t>
            </a:r>
          </a:p>
        </p:txBody>
      </p:sp>
      <p:sp>
        <p:nvSpPr>
          <p:cNvPr id="19" name="S05 text 17">
            <a:extLst xmlns:a="http://schemas.openxmlformats.org/drawingml/2006/main">
              <a:ext uri="{FF2B5EF4-FFF2-40B4-BE49-F238E27FC236}">
                <a16:creationId xmlns:a16="http://schemas.microsoft.com/office/drawing/2014/main" id="{D1D34FBC-50FF-4F8B-A22D-CF5530070F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346827"/>
            <a:ext cx="1744640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Ngan Phuong</a:t>
            </a:r>
          </a:p>
        </p:txBody>
      </p:sp>
      <p:sp>
        <p:nvSpPr>
          <p:cNvPr id="20" name="S05 text 18">
            <a:extLst xmlns:a="http://schemas.openxmlformats.org/drawingml/2006/main">
              <a:ext uri="{FF2B5EF4-FFF2-40B4-BE49-F238E27FC236}">
                <a16:creationId xmlns:a16="http://schemas.microsoft.com/office/drawing/2014/main" id="{98FE4C74-73B8-4C42-90C1-34DA5ED2C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689165"/>
            <a:ext cx="1938429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Tier II Technician</a:t>
            </a:r>
          </a:p>
        </p:txBody>
      </p:sp>
      <p:sp>
        <p:nvSpPr>
          <p:cNvPr id="21" name="S05 text 19">
            <a:extLst xmlns:a="http://schemas.openxmlformats.org/drawingml/2006/main">
              <a:ext uri="{FF2B5EF4-FFF2-40B4-BE49-F238E27FC236}">
                <a16:creationId xmlns:a16="http://schemas.microsoft.com/office/drawing/2014/main" id="{3387E34E-0F93-4BF3-AA67-1C75513987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690689"/>
            <a:ext cx="2764978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System Admin Sr. Hosting</a:t>
            </a:r>
          </a:p>
        </p:txBody>
      </p:sp>
      <p:sp>
        <p:nvSpPr>
          <p:cNvPr id="22" name="S05 text 20">
            <a:extLst xmlns:a="http://schemas.openxmlformats.org/drawingml/2006/main">
              <a:ext uri="{FF2B5EF4-FFF2-40B4-BE49-F238E27FC236}">
                <a16:creationId xmlns:a16="http://schemas.microsoft.com/office/drawing/2014/main" id="{6A4F5872-687E-47F0-9D3B-BDED50848F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937069"/>
            <a:ext cx="145981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WMATA - DC</a:t>
            </a:r>
          </a:p>
        </p:txBody>
      </p:sp>
      <p:sp>
        <p:nvSpPr>
          <p:cNvPr id="23" name="S05 text 21">
            <a:extLst xmlns:a="http://schemas.openxmlformats.org/drawingml/2006/main">
              <a:ext uri="{FF2B5EF4-FFF2-40B4-BE49-F238E27FC236}">
                <a16:creationId xmlns:a16="http://schemas.microsoft.com/office/drawing/2014/main" id="{A3F0F956-2D41-4A54-A473-C8EDB5E9C7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938593"/>
            <a:ext cx="107592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FWS - VA</a:t>
            </a:r>
          </a:p>
        </p:txBody>
      </p:sp>
    </p:spTree>
    <p:extLst>
      <p:ext uri="{BB962C8B-B14F-4D97-AF65-F5344CB8AC3E}">
        <p14:creationId xmlns:p14="http://schemas.microsoft.com/office/powerpoint/2010/main" val="547990043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9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0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3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4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7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8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1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2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6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3" dur="550"/>
                                  <p:tgtEl>
                                    <p:spTgt spid="1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4" dur="550" fill="hold"/>
                                  <p:tgtEl>
                                    <p:spTgt spid="1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6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7" dur="550"/>
                                  <p:tgtEl>
                                    <p:spTgt spid="1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8" dur="550" fill="hold"/>
                                  <p:tgtEl>
                                    <p:spTgt spid="1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1" dur="550"/>
                                  <p:tgtEl>
                                    <p:spTgt spid="1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2" dur="550" fill="hold"/>
                                  <p:tgtEl>
                                    <p:spTgt spid="1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5" dur="550"/>
                                  <p:tgtEl>
                                    <p:spTgt spid="2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6" dur="550" fill="hold"/>
                                  <p:tgtEl>
                                    <p:spTgt spid="2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9" dur="550"/>
                                  <p:tgtEl>
                                    <p:spTgt spid="2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0" dur="550" fill="hold"/>
                                  <p:tgtEl>
                                    <p:spTgt spid="2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1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8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83" dur="550"/>
                                  <p:tgtEl>
                                    <p:spTgt spid="2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4" dur="550" fill="hold"/>
                                  <p:tgtEl>
                                    <p:spTgt spid="2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8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87" dur="550"/>
                                  <p:tgtEl>
                                    <p:spTgt spid="2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8" dur="550" fill="hold"/>
                                  <p:tgtEl>
                                    <p:spTgt spid="2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D7370F9-D054-4D7C-802F-CD753DF62D9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46759459ce4bc7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7FDF1B1-A0D1-448A-BB8F-C0E69C68DF5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de917acf0143a0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6A45E83-D12D-400B-8C81-083321108A0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6586fa665fc462b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68D950-7E3A-4616-B09A-B16E5EA7AC2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e37b54abb38439a"/>
          <a:stretch xmlns:a="http://schemas.openxmlformats.org/drawingml/2006/main"/>
        </p:blipFill>
        <p:spPr>
          <a:xfrm xmlns:a="http://schemas.openxmlformats.org/drawingml/2006/main">
            <a:off x="3790950" y="1754261"/>
            <a:ext cx="4581525" cy="4378178"/>
          </a:xfrm>
          <a:prstGeom xmlns:a="http://schemas.openxmlformats.org/drawingml/2006/main" prst="rect">
            <a:avLst/>
          </a:prstGeom>
        </p:spPr>
      </p:pic>
      <p:sp>
        <p:nvSpPr>
          <p:cNvPr id="5" name="S06 text 3">
            <a:extLst xmlns:a="http://schemas.openxmlformats.org/drawingml/2006/main">
              <a:ext uri="{FF2B5EF4-FFF2-40B4-BE49-F238E27FC236}">
                <a16:creationId xmlns:a16="http://schemas.microsoft.com/office/drawing/2014/main" id="{99F00FDD-F5CD-425B-BD1F-72783EA53A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4330274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Customer Obsessed</a:t>
            </a:r>
          </a:p>
        </p:txBody>
      </p:sp>
      <p:sp>
        <p:nvSpPr>
          <p:cNvPr id="6" name="S06 text 4">
            <a:extLst xmlns:a="http://schemas.openxmlformats.org/drawingml/2006/main">
              <a:ext uri="{FF2B5EF4-FFF2-40B4-BE49-F238E27FC236}">
                <a16:creationId xmlns:a16="http://schemas.microsoft.com/office/drawing/2014/main" id="{D4636537-E031-4EC8-B564-FEB799C2A0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289425" y="4000071"/>
            <a:ext cx="3848264" cy="137350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721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7210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WINNER</a:t>
            </a:r>
          </a:p>
        </p:txBody>
      </p:sp>
      <p:sp>
        <p:nvSpPr>
          <p:cNvPr id="7" name="S06 text 5">
            <a:extLst xmlns:a="http://schemas.openxmlformats.org/drawingml/2006/main">
              <a:ext uri="{FF2B5EF4-FFF2-40B4-BE49-F238E27FC236}">
                <a16:creationId xmlns:a16="http://schemas.microsoft.com/office/drawing/2014/main" id="{E7B47463-043B-4C59-B0A8-091E525D40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756025" y="4781101"/>
            <a:ext cx="4979116" cy="10301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5408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Arlene Romero</a:t>
            </a:r>
          </a:p>
        </p:txBody>
      </p:sp>
      <p:sp>
        <p:nvSpPr>
          <p:cNvPr id="8" name="S06 text 6">
            <a:extLst xmlns:a="http://schemas.openxmlformats.org/drawingml/2006/main">
              <a:ext uri="{FF2B5EF4-FFF2-40B4-BE49-F238E27FC236}">
                <a16:creationId xmlns:a16="http://schemas.microsoft.com/office/drawing/2014/main" id="{E97843E4-56FF-4FA5-AF98-D9803B2D63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024759" y="5550580"/>
            <a:ext cx="6450705" cy="4576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24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Senior Customer Success Manager – OEO - VA</a:t>
            </a:r>
          </a:p>
        </p:txBody>
      </p:sp>
    </p:spTree>
    <p:extLst>
      <p:ext uri="{BB962C8B-B14F-4D97-AF65-F5344CB8AC3E}">
        <p14:creationId xmlns:p14="http://schemas.microsoft.com/office/powerpoint/2010/main" val="1762592719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2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11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5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6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8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Scale>
                                <p:cBhvr>
                                  <p:cTn id="19" dur="650" fill="hold"/>
                                  <p:tgtEl>
                                    <p:spTgt spid="5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0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2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3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4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6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7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8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0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1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DFDBD7-8AD6-4D26-8EFB-72590422915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4bb48f8a2c6496d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B21F592-A9AC-4DE4-8F63-D907054C8B4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017e3c999034eef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34057B-E749-432A-AFB1-7EA33181F19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32bbc6be2864e8c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5695009-C640-4838-9FA3-5EA6BF18EF8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131ec34db254644"/>
          <a:stretch xmlns:a="http://schemas.openxmlformats.org/drawingml/2006/main"/>
        </p:blipFill>
        <p:spPr>
          <a:xfrm xmlns:a="http://schemas.openxmlformats.org/drawingml/2006/main">
            <a:off x="3790950" y="1754261"/>
            <a:ext cx="4581525" cy="4378178"/>
          </a:xfrm>
          <a:prstGeom xmlns:a="http://schemas.openxmlformats.org/drawingml/2006/main" prst="rect">
            <a:avLst/>
          </a:prstGeom>
        </p:spPr>
      </p:pic>
      <p:sp>
        <p:nvSpPr>
          <p:cNvPr id="5" name="S07 text 3">
            <a:extLst xmlns:a="http://schemas.openxmlformats.org/drawingml/2006/main">
              <a:ext uri="{FF2B5EF4-FFF2-40B4-BE49-F238E27FC236}">
                <a16:creationId xmlns:a16="http://schemas.microsoft.com/office/drawing/2014/main" id="{1C64F2FD-E7D0-4E31-B166-F84CA649EF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4330274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Customer Obsessed</a:t>
            </a:r>
          </a:p>
        </p:txBody>
      </p:sp>
      <p:sp>
        <p:nvSpPr>
          <p:cNvPr id="6" name="S07 text 4">
            <a:extLst xmlns:a="http://schemas.openxmlformats.org/drawingml/2006/main">
              <a:ext uri="{FF2B5EF4-FFF2-40B4-BE49-F238E27FC236}">
                <a16:creationId xmlns:a16="http://schemas.microsoft.com/office/drawing/2014/main" id="{F5812DFE-0A37-4EE8-8CDE-1ED260D457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159250" y="4781101"/>
            <a:ext cx="4116335" cy="10301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5408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Davon Floyd</a:t>
            </a:r>
          </a:p>
        </p:txBody>
      </p:sp>
      <p:sp>
        <p:nvSpPr>
          <p:cNvPr id="7" name="S07 text 5">
            <a:extLst xmlns:a="http://schemas.openxmlformats.org/drawingml/2006/main">
              <a:ext uri="{FF2B5EF4-FFF2-40B4-BE49-F238E27FC236}">
                <a16:creationId xmlns:a16="http://schemas.microsoft.com/office/drawing/2014/main" id="{B36887B2-E803-45AC-8553-78C78150EE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092194" y="5550580"/>
            <a:ext cx="4286243" cy="4576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24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Deskside Manager – DOC - DC</a:t>
            </a:r>
          </a:p>
        </p:txBody>
      </p:sp>
      <p:sp>
        <p:nvSpPr>
          <p:cNvPr id="8" name="S07 winner label">
            <a:extLst xmlns:a="http://schemas.openxmlformats.org/drawingml/2006/main">
              <a:ext uri="{FF2B5EF4-FFF2-40B4-BE49-F238E27FC236}">
                <a16:creationId xmlns:a16="http://schemas.microsoft.com/office/drawing/2014/main" id="{9EFCB593-16F4-40D7-84DF-07A8F26DF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000500" y="4000500"/>
            <a:ext cx="4191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7200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999445219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2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11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5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6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8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Scale>
                                <p:cBhvr>
                                  <p:cTn id="19" dur="650" fill="hold"/>
                                  <p:tgtEl>
                                    <p:spTgt spid="5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0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2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3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4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6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7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8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2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0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1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17B97C3F-2470-449A-A81C-8966835BD92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c053ae4c3014461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F35D4C4-3A6E-4F4C-AFD1-2472CF9655A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5aff0883ba74181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44C52F-2084-4749-BF89-D019CAEF7F4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726e186927b40c8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72C1E1-4444-48A6-B564-28EC1365E77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6407f5b59e4419"/>
          <a:stretch xmlns:a="http://schemas.openxmlformats.org/drawingml/2006/main"/>
        </p:blipFill>
        <p:spPr>
          <a:xfrm xmlns:a="http://schemas.openxmlformats.org/drawingml/2006/main">
            <a:off x="4362450" y="1848292"/>
            <a:ext cx="3352800" cy="3837692"/>
          </a:xfrm>
          <a:prstGeom xmlns:a="http://schemas.openxmlformats.org/drawingml/2006/main" prst="rect">
            <a:avLst/>
          </a:prstGeom>
        </p:spPr>
      </p:pic>
      <p:sp>
        <p:nvSpPr>
          <p:cNvPr id="5" name="S08 text 3">
            <a:extLst xmlns:a="http://schemas.openxmlformats.org/drawingml/2006/main">
              <a:ext uri="{FF2B5EF4-FFF2-40B4-BE49-F238E27FC236}">
                <a16:creationId xmlns:a16="http://schemas.microsoft.com/office/drawing/2014/main" id="{4D002D60-4B2F-4AAD-9C8F-D5CEBCA050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1039337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Nominations for Relentlessly Committed Award</a:t>
            </a:r>
          </a:p>
        </p:txBody>
      </p:sp>
      <p:sp>
        <p:nvSpPr>
          <p:cNvPr id="6" name="S08 text 4">
            <a:extLst xmlns:a="http://schemas.openxmlformats.org/drawingml/2006/main">
              <a:ext uri="{FF2B5EF4-FFF2-40B4-BE49-F238E27FC236}">
                <a16:creationId xmlns:a16="http://schemas.microsoft.com/office/drawing/2014/main" id="{3F92FDEB-658C-490D-A41D-AEDBB48168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4393" y="2271647"/>
            <a:ext cx="1981524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Arlene Romero</a:t>
            </a:r>
          </a:p>
        </p:txBody>
      </p:sp>
      <p:sp>
        <p:nvSpPr>
          <p:cNvPr id="7" name="S08 text 5">
            <a:extLst xmlns:a="http://schemas.openxmlformats.org/drawingml/2006/main">
              <a:ext uri="{FF2B5EF4-FFF2-40B4-BE49-F238E27FC236}">
                <a16:creationId xmlns:a16="http://schemas.microsoft.com/office/drawing/2014/main" id="{D29DE28E-541E-48E6-8B3A-64C8F166C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271647"/>
            <a:ext cx="25100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Ermejachew Bekele</a:t>
            </a:r>
          </a:p>
        </p:txBody>
      </p:sp>
      <p:sp>
        <p:nvSpPr>
          <p:cNvPr id="8" name="S08 text 6">
            <a:extLst xmlns:a="http://schemas.openxmlformats.org/drawingml/2006/main">
              <a:ext uri="{FF2B5EF4-FFF2-40B4-BE49-F238E27FC236}">
                <a16:creationId xmlns:a16="http://schemas.microsoft.com/office/drawing/2014/main" id="{8EDA8C6A-E044-4482-9687-DDAAD6A92F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615509"/>
            <a:ext cx="264100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Senior Customer Success</a:t>
            </a:r>
          </a:p>
        </p:txBody>
      </p:sp>
      <p:sp>
        <p:nvSpPr>
          <p:cNvPr id="9" name="S08 text 7">
            <a:extLst xmlns:a="http://schemas.openxmlformats.org/drawingml/2006/main">
              <a:ext uri="{FF2B5EF4-FFF2-40B4-BE49-F238E27FC236}">
                <a16:creationId xmlns:a16="http://schemas.microsoft.com/office/drawing/2014/main" id="{CD26916C-5835-46F4-B2AD-D6E4A00528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615509"/>
            <a:ext cx="198739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Senior SQL Server</a:t>
            </a:r>
          </a:p>
        </p:txBody>
      </p:sp>
      <p:sp>
        <p:nvSpPr>
          <p:cNvPr id="10" name="S08 text 8">
            <a:extLst xmlns:a="http://schemas.openxmlformats.org/drawingml/2006/main">
              <a:ext uri="{FF2B5EF4-FFF2-40B4-BE49-F238E27FC236}">
                <a16:creationId xmlns:a16="http://schemas.microsoft.com/office/drawing/2014/main" id="{02E73283-9432-426F-A4A3-B34AF6BEEA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863540"/>
            <a:ext cx="213494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Manager - OEO - VA</a:t>
            </a:r>
          </a:p>
        </p:txBody>
      </p:sp>
      <p:sp>
        <p:nvSpPr>
          <p:cNvPr id="11" name="S08 text 9">
            <a:extLst xmlns:a="http://schemas.openxmlformats.org/drawingml/2006/main">
              <a:ext uri="{FF2B5EF4-FFF2-40B4-BE49-F238E27FC236}">
                <a16:creationId xmlns:a16="http://schemas.microsoft.com/office/drawing/2014/main" id="{A4F86351-B66C-4348-A584-08D6B9A127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863540"/>
            <a:ext cx="2724460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Administrator – FWS - CO</a:t>
            </a:r>
          </a:p>
        </p:txBody>
      </p:sp>
      <p:sp>
        <p:nvSpPr>
          <p:cNvPr id="12" name="S08 text 10">
            <a:extLst xmlns:a="http://schemas.openxmlformats.org/drawingml/2006/main">
              <a:ext uri="{FF2B5EF4-FFF2-40B4-BE49-F238E27FC236}">
                <a16:creationId xmlns:a16="http://schemas.microsoft.com/office/drawing/2014/main" id="{58EC9412-32C6-40E1-9B57-19EDAB7938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3308348"/>
            <a:ext cx="2062945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Harry Robinson</a:t>
            </a:r>
          </a:p>
        </p:txBody>
      </p:sp>
      <p:sp>
        <p:nvSpPr>
          <p:cNvPr id="13" name="S08 text 11">
            <a:extLst xmlns:a="http://schemas.openxmlformats.org/drawingml/2006/main">
              <a:ext uri="{FF2B5EF4-FFF2-40B4-BE49-F238E27FC236}">
                <a16:creationId xmlns:a16="http://schemas.microsoft.com/office/drawing/2014/main" id="{DF40DBFA-9990-4565-9BAF-F2989CEFEB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3309872"/>
            <a:ext cx="1751576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Elton Bicalho</a:t>
            </a:r>
          </a:p>
        </p:txBody>
      </p:sp>
      <p:sp>
        <p:nvSpPr>
          <p:cNvPr id="14" name="S08 text 12">
            <a:extLst xmlns:a="http://schemas.openxmlformats.org/drawingml/2006/main">
              <a:ext uri="{FF2B5EF4-FFF2-40B4-BE49-F238E27FC236}">
                <a16:creationId xmlns:a16="http://schemas.microsoft.com/office/drawing/2014/main" id="{4BFEDE4D-2437-4AE4-BE76-E7CE5E531B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3652083"/>
            <a:ext cx="2103864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Tier II Service Desk</a:t>
            </a:r>
          </a:p>
        </p:txBody>
      </p:sp>
      <p:sp>
        <p:nvSpPr>
          <p:cNvPr id="15" name="S08 text 13">
            <a:extLst xmlns:a="http://schemas.openxmlformats.org/drawingml/2006/main">
              <a:ext uri="{FF2B5EF4-FFF2-40B4-BE49-F238E27FC236}">
                <a16:creationId xmlns:a16="http://schemas.microsoft.com/office/drawing/2014/main" id="{FF211641-D038-426E-A041-AEB17AFF38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3653988"/>
            <a:ext cx="204656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Development Lead</a:t>
            </a:r>
          </a:p>
        </p:txBody>
      </p:sp>
      <p:sp>
        <p:nvSpPr>
          <p:cNvPr id="16" name="S08 text 14">
            <a:extLst xmlns:a="http://schemas.openxmlformats.org/drawingml/2006/main">
              <a:ext uri="{FF2B5EF4-FFF2-40B4-BE49-F238E27FC236}">
                <a16:creationId xmlns:a16="http://schemas.microsoft.com/office/drawing/2014/main" id="{AB34EF51-EC61-4F24-B5DF-47897E924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3900114"/>
            <a:ext cx="2224950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Specialist – DOC - DC</a:t>
            </a:r>
          </a:p>
        </p:txBody>
      </p:sp>
      <p:sp>
        <p:nvSpPr>
          <p:cNvPr id="17" name="S08 text 15">
            <a:extLst xmlns:a="http://schemas.openxmlformats.org/drawingml/2006/main">
              <a:ext uri="{FF2B5EF4-FFF2-40B4-BE49-F238E27FC236}">
                <a16:creationId xmlns:a16="http://schemas.microsoft.com/office/drawing/2014/main" id="{1506F775-B624-4AFA-8F6E-44648BFA1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3902019"/>
            <a:ext cx="1018072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NPS - VA</a:t>
            </a:r>
          </a:p>
        </p:txBody>
      </p:sp>
      <p:sp>
        <p:nvSpPr>
          <p:cNvPr id="18" name="S08 text 16">
            <a:extLst xmlns:a="http://schemas.openxmlformats.org/drawingml/2006/main">
              <a:ext uri="{FF2B5EF4-FFF2-40B4-BE49-F238E27FC236}">
                <a16:creationId xmlns:a16="http://schemas.microsoft.com/office/drawing/2014/main" id="{72B95BA6-E838-44C7-AF53-F7EFF1176D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345303"/>
            <a:ext cx="1877724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Nathan Marek</a:t>
            </a:r>
          </a:p>
        </p:txBody>
      </p:sp>
      <p:sp>
        <p:nvSpPr>
          <p:cNvPr id="19" name="S08 text 17">
            <a:extLst xmlns:a="http://schemas.openxmlformats.org/drawingml/2006/main">
              <a:ext uri="{FF2B5EF4-FFF2-40B4-BE49-F238E27FC236}">
                <a16:creationId xmlns:a16="http://schemas.microsoft.com/office/drawing/2014/main" id="{05D91140-4D57-4AC3-8B99-4A03DC3DC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346827"/>
            <a:ext cx="1823443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Gus Casanova</a:t>
            </a:r>
          </a:p>
        </p:txBody>
      </p:sp>
      <p:sp>
        <p:nvSpPr>
          <p:cNvPr id="20" name="S08 text 18">
            <a:extLst xmlns:a="http://schemas.openxmlformats.org/drawingml/2006/main">
              <a:ext uri="{FF2B5EF4-FFF2-40B4-BE49-F238E27FC236}">
                <a16:creationId xmlns:a16="http://schemas.microsoft.com/office/drawing/2014/main" id="{5C8B3762-C3FD-4D50-99EA-456DFA63DD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689165"/>
            <a:ext cx="2517035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ServiceNow Team Lead</a:t>
            </a:r>
          </a:p>
        </p:txBody>
      </p:sp>
      <p:sp>
        <p:nvSpPr>
          <p:cNvPr id="21" name="S08 text 19">
            <a:extLst xmlns:a="http://schemas.openxmlformats.org/drawingml/2006/main">
              <a:ext uri="{FF2B5EF4-FFF2-40B4-BE49-F238E27FC236}">
                <a16:creationId xmlns:a16="http://schemas.microsoft.com/office/drawing/2014/main" id="{3C9169BD-7A43-44D8-A888-96CC84BB30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690689"/>
            <a:ext cx="263975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Sr. Director of Finance &amp;</a:t>
            </a:r>
          </a:p>
        </p:txBody>
      </p:sp>
      <p:sp>
        <p:nvSpPr>
          <p:cNvPr id="22" name="S08 text 20">
            <a:extLst xmlns:a="http://schemas.openxmlformats.org/drawingml/2006/main">
              <a:ext uri="{FF2B5EF4-FFF2-40B4-BE49-F238E27FC236}">
                <a16:creationId xmlns:a16="http://schemas.microsoft.com/office/drawing/2014/main" id="{8C4012A8-D5C6-4758-8FE6-C7F2C731EB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937069"/>
            <a:ext cx="107671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FWS - DC</a:t>
            </a:r>
          </a:p>
        </p:txBody>
      </p:sp>
      <p:sp>
        <p:nvSpPr>
          <p:cNvPr id="23" name="S08 text 21">
            <a:extLst xmlns:a="http://schemas.openxmlformats.org/drawingml/2006/main">
              <a:ext uri="{FF2B5EF4-FFF2-40B4-BE49-F238E27FC236}">
                <a16:creationId xmlns:a16="http://schemas.microsoft.com/office/drawing/2014/main" id="{FAE0826A-DE64-45DD-868B-0CB9821908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938593"/>
            <a:ext cx="1968124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Pricing - FWS - VA</a:t>
            </a:r>
          </a:p>
        </p:txBody>
      </p:sp>
    </p:spTree>
    <p:extLst>
      <p:ext uri="{BB962C8B-B14F-4D97-AF65-F5344CB8AC3E}">
        <p14:creationId xmlns:p14="http://schemas.microsoft.com/office/powerpoint/2010/main" val="674086389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9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0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3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4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7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8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1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2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1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6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3" dur="550"/>
                                  <p:tgtEl>
                                    <p:spTgt spid="1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4" dur="550" fill="hold"/>
                                  <p:tgtEl>
                                    <p:spTgt spid="1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6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7" dur="550"/>
                                  <p:tgtEl>
                                    <p:spTgt spid="1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8" dur="550" fill="hold"/>
                                  <p:tgtEl>
                                    <p:spTgt spid="1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1" dur="550"/>
                                  <p:tgtEl>
                                    <p:spTgt spid="1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2" dur="550" fill="hold"/>
                                  <p:tgtEl>
                                    <p:spTgt spid="1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5" dur="550"/>
                                  <p:tgtEl>
                                    <p:spTgt spid="2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6" dur="550" fill="hold"/>
                                  <p:tgtEl>
                                    <p:spTgt spid="2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7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9" dur="550"/>
                                  <p:tgtEl>
                                    <p:spTgt spid="2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0" dur="550" fill="hold"/>
                                  <p:tgtEl>
                                    <p:spTgt spid="2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1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8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83" dur="550"/>
                                  <p:tgtEl>
                                    <p:spTgt spid="2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4" dur="550" fill="hold"/>
                                  <p:tgtEl>
                                    <p:spTgt spid="2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8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87" dur="550"/>
                                  <p:tgtEl>
                                    <p:spTgt spid="2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8" dur="550" fill="hold"/>
                                  <p:tgtEl>
                                    <p:spTgt spid="2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CEBBD9F-1A0A-470B-8B50-CB397D4F408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b3edb32fd4d4083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FB617A-3623-4EA5-B7B5-1DABCC102A3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2d02d40f60146d3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79677C-AB32-4FD5-9561-A1E208EDE1F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65b8087ecd4012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C3D477-262C-4872-A0C5-8A1A3F04F7E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39eb0e85bf94ea1"/>
          <a:stretch xmlns:a="http://schemas.openxmlformats.org/drawingml/2006/main"/>
        </p:blipFill>
        <p:spPr>
          <a:xfrm xmlns:a="http://schemas.openxmlformats.org/drawingml/2006/main">
            <a:off x="3790950" y="1754261"/>
            <a:ext cx="4581525" cy="4378178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019C10B-F43B-4CAE-BDED-BE8617D8552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6b3ccb690644e0"/>
          <a:stretch xmlns:a="http://schemas.openxmlformats.org/drawingml/2006/main"/>
        </p:blipFill>
        <p:spPr>
          <a:xfrm xmlns:a="http://schemas.openxmlformats.org/drawingml/2006/main">
            <a:off x="3609975" y="3716493"/>
            <a:ext cx="1104900" cy="1263338"/>
          </a:xfrm>
          <a:prstGeom xmlns:a="http://schemas.openxmlformats.org/drawingml/2006/main" prst="rect">
            <a:avLst/>
          </a:prstGeom>
        </p:spPr>
      </p:pic>
      <p:sp>
        <p:nvSpPr>
          <p:cNvPr id="6" name="S09 text 4">
            <a:extLst xmlns:a="http://schemas.openxmlformats.org/drawingml/2006/main">
              <a:ext uri="{FF2B5EF4-FFF2-40B4-BE49-F238E27FC236}">
                <a16:creationId xmlns:a16="http://schemas.microsoft.com/office/drawing/2014/main" id="{8DA08CAD-2776-494D-9DEF-CC4EFEE9B1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4330274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Customer Obsessed</a:t>
            </a:r>
          </a:p>
        </p:txBody>
      </p:sp>
      <p:sp>
        <p:nvSpPr>
          <p:cNvPr id="7" name="S09 text 5">
            <a:extLst xmlns:a="http://schemas.openxmlformats.org/drawingml/2006/main">
              <a:ext uri="{FF2B5EF4-FFF2-40B4-BE49-F238E27FC236}">
                <a16:creationId xmlns:a16="http://schemas.microsoft.com/office/drawing/2014/main" id="{DDDB26D0-AD2B-4439-9DD0-D9E5CDAE98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910330" y="4781101"/>
            <a:ext cx="4672755" cy="10301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5408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Nathan Merak</a:t>
            </a:r>
          </a:p>
        </p:txBody>
      </p:sp>
      <p:sp>
        <p:nvSpPr>
          <p:cNvPr id="8" name="S09 text 6">
            <a:extLst xmlns:a="http://schemas.openxmlformats.org/drawingml/2006/main">
              <a:ext uri="{FF2B5EF4-FFF2-40B4-BE49-F238E27FC236}">
                <a16:creationId xmlns:a16="http://schemas.microsoft.com/office/drawing/2014/main" id="{FB645A9F-9D29-4356-A1B5-D618EBEBC5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794125" y="5550580"/>
            <a:ext cx="4900283" cy="4576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24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ServiceNow Team Lead – FWS - DC</a:t>
            </a:r>
          </a:p>
        </p:txBody>
      </p:sp>
      <p:sp>
        <p:nvSpPr>
          <p:cNvPr id="9" name="S09 winner label">
            <a:extLst xmlns:a="http://schemas.openxmlformats.org/drawingml/2006/main">
              <a:ext uri="{FF2B5EF4-FFF2-40B4-BE49-F238E27FC236}">
                <a16:creationId xmlns:a16="http://schemas.microsoft.com/office/drawing/2014/main" id="{9143639B-8F78-4932-857B-32CDA5BC5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000500" y="4000500"/>
            <a:ext cx="4191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7200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52656673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2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11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5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6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8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Scale>
                                <p:cBhvr>
                                  <p:cTn id="19" dur="650" fill="hold"/>
                                  <p:tgtEl>
                                    <p:spTgt spid="5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2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2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Scale>
                                <p:cBhvr>
                                  <p:cTn id="23" dur="650" fill="hold"/>
                                  <p:tgtEl>
                                    <p:spTgt spid="6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4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6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7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8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0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1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2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4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5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279CD6C1-3F2E-42FF-834A-C3A449AD013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04baebfa4354f81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0DD93CC-13B6-4B3B-A5D9-1DCBC1C804A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b26ba44b17949cb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D232A2-D08C-4F3E-B779-3D6F3241522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9cb69e5b56345c7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3D51379-0E38-4F28-899B-56D9CBEA538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05478a72f3473a"/>
          <a:stretch xmlns:a="http://schemas.openxmlformats.org/drawingml/2006/main"/>
        </p:blipFill>
        <p:spPr>
          <a:xfrm xmlns:a="http://schemas.openxmlformats.org/drawingml/2006/main">
            <a:off x="4181475" y="2610708"/>
            <a:ext cx="2143125" cy="2122358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94B77DC-074D-4791-B0BA-45163A1C508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ed75c43572840a5"/>
          <a:stretch xmlns:a="http://schemas.openxmlformats.org/drawingml/2006/main"/>
        </p:blipFill>
        <p:spPr>
          <a:xfrm xmlns:a="http://schemas.openxmlformats.org/drawingml/2006/main">
            <a:off x="5929465" y="2628900"/>
            <a:ext cx="1818970" cy="2076450"/>
          </a:xfrm>
          <a:prstGeom xmlns:a="http://schemas.openxmlformats.org/drawingml/2006/main" prst="rect">
            <a:avLst/>
          </a:prstGeom>
        </p:spPr>
      </p:pic>
      <p:sp>
        <p:nvSpPr>
          <p:cNvPr id="6" name="S10 text 4">
            <a:extLst xmlns:a="http://schemas.openxmlformats.org/drawingml/2006/main">
              <a:ext uri="{FF2B5EF4-FFF2-40B4-BE49-F238E27FC236}">
                <a16:creationId xmlns:a16="http://schemas.microsoft.com/office/drawing/2014/main" id="{0CA5DE82-E71E-4043-9D6B-C9B58FD6F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10104554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Nominations for Radically Transparent Award</a:t>
            </a:r>
          </a:p>
        </p:txBody>
      </p:sp>
      <p:sp>
        <p:nvSpPr>
          <p:cNvPr id="7" name="S10 text 5">
            <a:extLst xmlns:a="http://schemas.openxmlformats.org/drawingml/2006/main">
              <a:ext uri="{FF2B5EF4-FFF2-40B4-BE49-F238E27FC236}">
                <a16:creationId xmlns:a16="http://schemas.microsoft.com/office/drawing/2014/main" id="{42715988-8ABE-419F-9044-0661282C7C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4393" y="2271647"/>
            <a:ext cx="1703453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Michael Lam</a:t>
            </a:r>
          </a:p>
        </p:txBody>
      </p:sp>
      <p:sp>
        <p:nvSpPr>
          <p:cNvPr id="8" name="S10 text 6">
            <a:extLst xmlns:a="http://schemas.openxmlformats.org/drawingml/2006/main">
              <a:ext uri="{FF2B5EF4-FFF2-40B4-BE49-F238E27FC236}">
                <a16:creationId xmlns:a16="http://schemas.microsoft.com/office/drawing/2014/main" id="{06BEA0C2-F290-4F9C-89A8-74B384BA6E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271647"/>
            <a:ext cx="2127225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Mudassir Adnan</a:t>
            </a:r>
          </a:p>
        </p:txBody>
      </p:sp>
      <p:sp>
        <p:nvSpPr>
          <p:cNvPr id="9" name="S10 text 7">
            <a:extLst xmlns:a="http://schemas.openxmlformats.org/drawingml/2006/main">
              <a:ext uri="{FF2B5EF4-FFF2-40B4-BE49-F238E27FC236}">
                <a16:creationId xmlns:a16="http://schemas.microsoft.com/office/drawing/2014/main" id="{A41EF25A-6467-468E-8422-D945A8383A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615509"/>
            <a:ext cx="2103864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Tier II Service Desk</a:t>
            </a:r>
          </a:p>
        </p:txBody>
      </p:sp>
      <p:sp>
        <p:nvSpPr>
          <p:cNvPr id="10" name="S10 text 8">
            <a:extLst xmlns:a="http://schemas.openxmlformats.org/drawingml/2006/main">
              <a:ext uri="{FF2B5EF4-FFF2-40B4-BE49-F238E27FC236}">
                <a16:creationId xmlns:a16="http://schemas.microsoft.com/office/drawing/2014/main" id="{21278C9B-15D3-4CE4-B8E7-269A5115AC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615509"/>
            <a:ext cx="202698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Software Engineer</a:t>
            </a:r>
          </a:p>
        </p:txBody>
      </p:sp>
      <p:sp>
        <p:nvSpPr>
          <p:cNvPr id="11" name="S10 text 9">
            <a:extLst xmlns:a="http://schemas.openxmlformats.org/drawingml/2006/main">
              <a:ext uri="{FF2B5EF4-FFF2-40B4-BE49-F238E27FC236}">
                <a16:creationId xmlns:a16="http://schemas.microsoft.com/office/drawing/2014/main" id="{024725EF-B5F8-4191-A5EB-4FD4E7B675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863540"/>
            <a:ext cx="198908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Specialist DOL - IL</a:t>
            </a:r>
          </a:p>
        </p:txBody>
      </p:sp>
      <p:sp>
        <p:nvSpPr>
          <p:cNvPr id="12" name="S10 text 10">
            <a:extLst xmlns:a="http://schemas.openxmlformats.org/drawingml/2006/main">
              <a:ext uri="{FF2B5EF4-FFF2-40B4-BE49-F238E27FC236}">
                <a16:creationId xmlns:a16="http://schemas.microsoft.com/office/drawing/2014/main" id="{F4CC6EF0-E217-43DC-98C4-CA387F800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863540"/>
            <a:ext cx="1166662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CORP - VA</a:t>
            </a:r>
          </a:p>
        </p:txBody>
      </p:sp>
      <p:sp>
        <p:nvSpPr>
          <p:cNvPr id="13" name="S10 text 11">
            <a:extLst xmlns:a="http://schemas.openxmlformats.org/drawingml/2006/main">
              <a:ext uri="{FF2B5EF4-FFF2-40B4-BE49-F238E27FC236}">
                <a16:creationId xmlns:a16="http://schemas.microsoft.com/office/drawing/2014/main" id="{4068619B-CE21-441F-BD10-7A5977CC8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363083"/>
            <a:ext cx="184769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Tariku Shikur</a:t>
            </a:r>
          </a:p>
        </p:txBody>
      </p:sp>
      <p:sp>
        <p:nvSpPr>
          <p:cNvPr id="14" name="S10 text 12">
            <a:extLst xmlns:a="http://schemas.openxmlformats.org/drawingml/2006/main">
              <a:ext uri="{FF2B5EF4-FFF2-40B4-BE49-F238E27FC236}">
                <a16:creationId xmlns:a16="http://schemas.microsoft.com/office/drawing/2014/main" id="{C5C98BDE-A6DC-4873-B2B7-4E017A4DAB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346827"/>
            <a:ext cx="1627746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Kurtus Sietz</a:t>
            </a:r>
          </a:p>
        </p:txBody>
      </p:sp>
      <p:sp>
        <p:nvSpPr>
          <p:cNvPr id="15" name="S10 text 13">
            <a:extLst xmlns:a="http://schemas.openxmlformats.org/drawingml/2006/main">
              <a:ext uri="{FF2B5EF4-FFF2-40B4-BE49-F238E27FC236}">
                <a16:creationId xmlns:a16="http://schemas.microsoft.com/office/drawing/2014/main" id="{F252CA69-360C-43D0-82F1-66CCEC8F1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707199"/>
            <a:ext cx="2306386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Help Desk Specialist I</a:t>
            </a:r>
          </a:p>
        </p:txBody>
      </p:sp>
      <p:sp>
        <p:nvSpPr>
          <p:cNvPr id="16" name="S10 text 14">
            <a:extLst xmlns:a="http://schemas.openxmlformats.org/drawingml/2006/main">
              <a:ext uri="{FF2B5EF4-FFF2-40B4-BE49-F238E27FC236}">
                <a16:creationId xmlns:a16="http://schemas.microsoft.com/office/drawing/2014/main" id="{92785CCC-92CA-4AAB-9FC7-8F2C342213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690689"/>
            <a:ext cx="2478489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Web Content Specialist</a:t>
            </a:r>
          </a:p>
        </p:txBody>
      </p:sp>
      <p:sp>
        <p:nvSpPr>
          <p:cNvPr id="17" name="S10 text 15">
            <a:extLst xmlns:a="http://schemas.openxmlformats.org/drawingml/2006/main">
              <a:ext uri="{FF2B5EF4-FFF2-40B4-BE49-F238E27FC236}">
                <a16:creationId xmlns:a16="http://schemas.microsoft.com/office/drawing/2014/main" id="{A0B989F6-F946-47BD-B95E-A8612EB5BE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955103"/>
            <a:ext cx="145981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WMATA - DC</a:t>
            </a:r>
          </a:p>
        </p:txBody>
      </p:sp>
      <p:sp>
        <p:nvSpPr>
          <p:cNvPr id="18" name="S10 text 16">
            <a:extLst xmlns:a="http://schemas.openxmlformats.org/drawingml/2006/main">
              <a:ext uri="{FF2B5EF4-FFF2-40B4-BE49-F238E27FC236}">
                <a16:creationId xmlns:a16="http://schemas.microsoft.com/office/drawing/2014/main" id="{0C791B4A-1CA7-44AE-BDB2-6016FF98A4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938593"/>
            <a:ext cx="106687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HHS - DC</a:t>
            </a:r>
          </a:p>
        </p:txBody>
      </p:sp>
      <p:sp>
        <p:nvSpPr>
          <p:cNvPr id="19" name="S10 text 17">
            <a:extLst xmlns:a="http://schemas.openxmlformats.org/drawingml/2006/main">
              <a:ext uri="{FF2B5EF4-FFF2-40B4-BE49-F238E27FC236}">
                <a16:creationId xmlns:a16="http://schemas.microsoft.com/office/drawing/2014/main" id="{A5C05E9D-7F0F-41AB-A1D8-0D5B405F5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678680" y="5370129"/>
            <a:ext cx="238244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Arrington Wiggins</a:t>
            </a:r>
          </a:p>
        </p:txBody>
      </p:sp>
      <p:sp>
        <p:nvSpPr>
          <p:cNvPr id="20" name="S10 text 18">
            <a:extLst xmlns:a="http://schemas.openxmlformats.org/drawingml/2006/main">
              <a:ext uri="{FF2B5EF4-FFF2-40B4-BE49-F238E27FC236}">
                <a16:creationId xmlns:a16="http://schemas.microsoft.com/office/drawing/2014/main" id="{72F89301-53AC-4487-81EA-7BBB8480D2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678680" y="5714616"/>
            <a:ext cx="2392632" cy="300038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5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5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Help Desk Specialist II</a:t>
            </a:r>
          </a:p>
        </p:txBody>
      </p:sp>
      <p:sp>
        <p:nvSpPr>
          <p:cNvPr id="21" name="S10 text 19">
            <a:extLst xmlns:a="http://schemas.openxmlformats.org/drawingml/2006/main">
              <a:ext uri="{FF2B5EF4-FFF2-40B4-BE49-F238E27FC236}">
                <a16:creationId xmlns:a16="http://schemas.microsoft.com/office/drawing/2014/main" id="{0690E644-E14F-4FA6-A751-88CA738683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678680" y="5962276"/>
            <a:ext cx="1460207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WMATA - DC</a:t>
            </a:r>
          </a:p>
        </p:txBody>
      </p:sp>
    </p:spTree>
    <p:extLst>
      <p:ext uri="{BB962C8B-B14F-4D97-AF65-F5344CB8AC3E}">
        <p14:creationId xmlns:p14="http://schemas.microsoft.com/office/powerpoint/2010/main" val="1842132108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2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3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4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7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8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1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2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1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6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3" dur="550"/>
                                  <p:tgtEl>
                                    <p:spTgt spid="1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4" dur="550" fill="hold"/>
                                  <p:tgtEl>
                                    <p:spTgt spid="1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6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7" dur="550"/>
                                  <p:tgtEl>
                                    <p:spTgt spid="1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8" dur="550" fill="hold"/>
                                  <p:tgtEl>
                                    <p:spTgt spid="1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9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7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1" dur="550"/>
                                  <p:tgtEl>
                                    <p:spTgt spid="1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2" dur="550" fill="hold"/>
                                  <p:tgtEl>
                                    <p:spTgt spid="1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7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5" dur="550"/>
                                  <p:tgtEl>
                                    <p:spTgt spid="2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6" dur="550" fill="hold"/>
                                  <p:tgtEl>
                                    <p:spTgt spid="2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77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7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79" dur="550"/>
                                  <p:tgtEl>
                                    <p:spTgt spid="2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80" dur="550" fill="hold"/>
                                  <p:tgtEl>
                                    <p:spTgt spid="2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B855062-3351-41B9-AAF1-F37C712EBCD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87a62ae04e74b6f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164A94-1665-43A2-9454-DE2FE9D2EDB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d261c09fa824d37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F8F99A8-8796-4153-94FF-9832786734C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0c2a9ee22c4b00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13974EF-F0EA-46BC-A23A-2A3634C8DB3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dd83549c3f84a8e"/>
          <a:stretch xmlns:a="http://schemas.openxmlformats.org/drawingml/2006/main"/>
        </p:blipFill>
        <p:spPr>
          <a:xfrm xmlns:a="http://schemas.openxmlformats.org/drawingml/2006/main">
            <a:off x="3790950" y="1754261"/>
            <a:ext cx="4581525" cy="4378178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D2EDC6-E23D-40F1-BA5B-A116D693A4D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767c4eb94ee44c4"/>
          <a:stretch xmlns:a="http://schemas.openxmlformats.org/drawingml/2006/main"/>
        </p:blipFill>
        <p:spPr>
          <a:xfrm xmlns:a="http://schemas.openxmlformats.org/drawingml/2006/main">
            <a:off x="3259828" y="3838575"/>
            <a:ext cx="1300370" cy="1238250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F13E279-FB92-4595-A3AD-0E3FDA8FE90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f57d206585244ef"/>
          <a:stretch xmlns:a="http://schemas.openxmlformats.org/drawingml/2006/main"/>
        </p:blipFill>
        <p:spPr>
          <a:xfrm xmlns:a="http://schemas.openxmlformats.org/drawingml/2006/main">
            <a:off x="7543800" y="3822119"/>
            <a:ext cx="1304925" cy="1242588"/>
          </a:xfrm>
          <a:prstGeom xmlns:a="http://schemas.openxmlformats.org/drawingml/2006/main" prst="rect">
            <a:avLst/>
          </a:prstGeom>
        </p:spPr>
      </p:pic>
      <p:sp>
        <p:nvSpPr>
          <p:cNvPr id="7" name="S11 text 5">
            <a:extLst xmlns:a="http://schemas.openxmlformats.org/drawingml/2006/main">
              <a:ext uri="{FF2B5EF4-FFF2-40B4-BE49-F238E27FC236}">
                <a16:creationId xmlns:a16="http://schemas.microsoft.com/office/drawing/2014/main" id="{93CD845F-2762-4EAB-80BC-D17837C37C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4330274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Customer Obsessed</a:t>
            </a:r>
          </a:p>
        </p:txBody>
      </p:sp>
      <p:sp>
        <p:nvSpPr>
          <p:cNvPr id="8" name="S11 text 6">
            <a:extLst xmlns:a="http://schemas.openxmlformats.org/drawingml/2006/main">
              <a:ext uri="{FF2B5EF4-FFF2-40B4-BE49-F238E27FC236}">
                <a16:creationId xmlns:a16="http://schemas.microsoft.com/office/drawing/2014/main" id="{A716DC00-2EEF-4EEE-9524-8164D3114F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06064" y="4781101"/>
            <a:ext cx="5870466" cy="10301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5408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Arrington Wiggins</a:t>
            </a:r>
          </a:p>
        </p:txBody>
      </p:sp>
      <p:sp>
        <p:nvSpPr>
          <p:cNvPr id="9" name="S11 text 7">
            <a:extLst xmlns:a="http://schemas.openxmlformats.org/drawingml/2006/main">
              <a:ext uri="{FF2B5EF4-FFF2-40B4-BE49-F238E27FC236}">
                <a16:creationId xmlns:a16="http://schemas.microsoft.com/office/drawing/2014/main" id="{496A5ED2-7A0E-476C-9F7E-08B9B3D41E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765169" y="5550580"/>
            <a:ext cx="4974116" cy="4576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24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Help Desk Specialist II WMATA - DC</a:t>
            </a:r>
          </a:p>
        </p:txBody>
      </p:sp>
      <p:sp>
        <p:nvSpPr>
          <p:cNvPr id="10" name="S11 winner label">
            <a:extLst xmlns:a="http://schemas.openxmlformats.org/drawingml/2006/main">
              <a:ext uri="{FF2B5EF4-FFF2-40B4-BE49-F238E27FC236}">
                <a16:creationId xmlns:a16="http://schemas.microsoft.com/office/drawing/2014/main" id="{A1519470-257B-405F-873A-A09A8EE1E0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000500" y="4000500"/>
            <a:ext cx="4191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7200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1572062565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2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11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5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6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8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Scale>
                                <p:cBhvr>
                                  <p:cTn id="19" dur="650" fill="hold"/>
                                  <p:tgtEl>
                                    <p:spTgt spid="5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0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2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Scale>
                                <p:cBhvr>
                                  <p:cTn id="23" dur="650" fill="hold"/>
                                  <p:tgtEl>
                                    <p:spTgt spid="6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2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6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Scale>
                                <p:cBhvr>
                                  <p:cTn id="27" dur="650" fill="hold"/>
                                  <p:tgtEl>
                                    <p:spTgt spid="7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8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0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1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2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3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4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5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6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8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9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C28A8B5C-96AA-494D-8D30-BAF02929949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c1938a1020459a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EBE445D-37F4-4E2B-8616-CC719C9A3BE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98b9d6799814cac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20869B-41AC-45B9-B1DF-F09BB88BE8D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fbe4e27d38c4265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27606DC-A1D3-42BB-A225-3E4C5151952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2213bbcc5a647c3"/>
          <a:stretch xmlns:a="http://schemas.openxmlformats.org/drawingml/2006/main"/>
        </p:blipFill>
        <p:spPr>
          <a:xfrm xmlns:a="http://schemas.openxmlformats.org/drawingml/2006/main">
            <a:off x="4181475" y="2610708"/>
            <a:ext cx="2143125" cy="2122358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7F6381C-1401-46B8-A130-80AEAA96761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02b0db45a97405d"/>
          <a:stretch xmlns:a="http://schemas.openxmlformats.org/drawingml/2006/main"/>
        </p:blipFill>
        <p:spPr>
          <a:xfrm xmlns:a="http://schemas.openxmlformats.org/drawingml/2006/main">
            <a:off x="5929465" y="2628900"/>
            <a:ext cx="1818970" cy="2076450"/>
          </a:xfrm>
          <a:prstGeom xmlns:a="http://schemas.openxmlformats.org/drawingml/2006/main" prst="rect">
            <a:avLst/>
          </a:prstGeom>
        </p:spPr>
      </p:pic>
      <p:sp>
        <p:nvSpPr>
          <p:cNvPr id="6" name="S12 text 4">
            <a:extLst xmlns:a="http://schemas.openxmlformats.org/drawingml/2006/main">
              <a:ext uri="{FF2B5EF4-FFF2-40B4-BE49-F238E27FC236}">
                <a16:creationId xmlns:a16="http://schemas.microsoft.com/office/drawing/2014/main" id="{4D69D048-2062-4339-99E5-37DABEF982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9275208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Nominations for Mission Motivated Award</a:t>
            </a:r>
          </a:p>
        </p:txBody>
      </p:sp>
      <p:sp>
        <p:nvSpPr>
          <p:cNvPr id="7" name="S12 text 5">
            <a:extLst xmlns:a="http://schemas.openxmlformats.org/drawingml/2006/main">
              <a:ext uri="{FF2B5EF4-FFF2-40B4-BE49-F238E27FC236}">
                <a16:creationId xmlns:a16="http://schemas.microsoft.com/office/drawing/2014/main" id="{93B19AD3-75B4-480A-AD67-160D6BECC7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4393" y="2271647"/>
            <a:ext cx="2324800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Grandford Collins</a:t>
            </a:r>
          </a:p>
        </p:txBody>
      </p:sp>
      <p:sp>
        <p:nvSpPr>
          <p:cNvPr id="8" name="S12 text 6">
            <a:extLst xmlns:a="http://schemas.openxmlformats.org/drawingml/2006/main">
              <a:ext uri="{FF2B5EF4-FFF2-40B4-BE49-F238E27FC236}">
                <a16:creationId xmlns:a16="http://schemas.microsoft.com/office/drawing/2014/main" id="{3A4E9F62-19D6-44E9-9F11-A3FAE8899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271647"/>
            <a:ext cx="1985333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Arlene Romero</a:t>
            </a:r>
          </a:p>
        </p:txBody>
      </p:sp>
      <p:sp>
        <p:nvSpPr>
          <p:cNvPr id="9" name="S12 text 7">
            <a:extLst xmlns:a="http://schemas.openxmlformats.org/drawingml/2006/main">
              <a:ext uri="{FF2B5EF4-FFF2-40B4-BE49-F238E27FC236}">
                <a16:creationId xmlns:a16="http://schemas.microsoft.com/office/drawing/2014/main" id="{422476A7-D4EA-4D63-9B7B-18CE14D488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615509"/>
            <a:ext cx="2103864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Tier II Service Desk</a:t>
            </a:r>
          </a:p>
        </p:txBody>
      </p:sp>
      <p:sp>
        <p:nvSpPr>
          <p:cNvPr id="10" name="S12 text 8">
            <a:extLst xmlns:a="http://schemas.openxmlformats.org/drawingml/2006/main">
              <a:ext uri="{FF2B5EF4-FFF2-40B4-BE49-F238E27FC236}">
                <a16:creationId xmlns:a16="http://schemas.microsoft.com/office/drawing/2014/main" id="{43B2813F-AE36-40ED-B8AA-E2FCDD3D9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615509"/>
            <a:ext cx="2647882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Senior Customer Success</a:t>
            </a:r>
          </a:p>
        </p:txBody>
      </p:sp>
      <p:sp>
        <p:nvSpPr>
          <p:cNvPr id="11" name="S12 text 9">
            <a:extLst xmlns:a="http://schemas.openxmlformats.org/drawingml/2006/main">
              <a:ext uri="{FF2B5EF4-FFF2-40B4-BE49-F238E27FC236}">
                <a16:creationId xmlns:a16="http://schemas.microsoft.com/office/drawing/2014/main" id="{1AC9E1A8-43E7-41E9-A760-6254E0757F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863540"/>
            <a:ext cx="2055692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Specialist DOL - PA</a:t>
            </a:r>
          </a:p>
        </p:txBody>
      </p:sp>
      <p:sp>
        <p:nvSpPr>
          <p:cNvPr id="12" name="S12 text 10">
            <a:extLst xmlns:a="http://schemas.openxmlformats.org/drawingml/2006/main">
              <a:ext uri="{FF2B5EF4-FFF2-40B4-BE49-F238E27FC236}">
                <a16:creationId xmlns:a16="http://schemas.microsoft.com/office/drawing/2014/main" id="{62370E38-02F4-435D-A1DF-9476149B9FA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863540"/>
            <a:ext cx="2282210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Manager – CORP - VA</a:t>
            </a:r>
          </a:p>
        </p:txBody>
      </p:sp>
      <p:sp>
        <p:nvSpPr>
          <p:cNvPr id="13" name="S12 text 11">
            <a:extLst xmlns:a="http://schemas.openxmlformats.org/drawingml/2006/main">
              <a:ext uri="{FF2B5EF4-FFF2-40B4-BE49-F238E27FC236}">
                <a16:creationId xmlns:a16="http://schemas.microsoft.com/office/drawing/2014/main" id="{56118814-67A8-4156-92C8-A1939E47F6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363083"/>
            <a:ext cx="1517994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Tyesha Day</a:t>
            </a:r>
          </a:p>
        </p:txBody>
      </p:sp>
      <p:sp>
        <p:nvSpPr>
          <p:cNvPr id="14" name="S12 text 12">
            <a:extLst xmlns:a="http://schemas.openxmlformats.org/drawingml/2006/main">
              <a:ext uri="{FF2B5EF4-FFF2-40B4-BE49-F238E27FC236}">
                <a16:creationId xmlns:a16="http://schemas.microsoft.com/office/drawing/2014/main" id="{BB18A93C-E292-41B9-A7C2-C874F6590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346827"/>
            <a:ext cx="2156509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Marc Lieberman</a:t>
            </a:r>
          </a:p>
        </p:txBody>
      </p:sp>
      <p:sp>
        <p:nvSpPr>
          <p:cNvPr id="15" name="S12 text 13">
            <a:extLst xmlns:a="http://schemas.openxmlformats.org/drawingml/2006/main">
              <a:ext uri="{FF2B5EF4-FFF2-40B4-BE49-F238E27FC236}">
                <a16:creationId xmlns:a16="http://schemas.microsoft.com/office/drawing/2014/main" id="{6AA24DE9-7E6C-4C05-AE6B-0FC48A45B0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707199"/>
            <a:ext cx="238535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Help Desk Specialist II</a:t>
            </a:r>
          </a:p>
        </p:txBody>
      </p:sp>
      <p:sp>
        <p:nvSpPr>
          <p:cNvPr id="16" name="S12 text 14">
            <a:extLst xmlns:a="http://schemas.openxmlformats.org/drawingml/2006/main">
              <a:ext uri="{FF2B5EF4-FFF2-40B4-BE49-F238E27FC236}">
                <a16:creationId xmlns:a16="http://schemas.microsoft.com/office/drawing/2014/main" id="{0DF81C6B-95D1-4B84-9140-5BDBB9F8D4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690689"/>
            <a:ext cx="2478489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Web Content Specialist</a:t>
            </a:r>
          </a:p>
        </p:txBody>
      </p:sp>
      <p:sp>
        <p:nvSpPr>
          <p:cNvPr id="17" name="S12 text 15">
            <a:extLst xmlns:a="http://schemas.openxmlformats.org/drawingml/2006/main">
              <a:ext uri="{FF2B5EF4-FFF2-40B4-BE49-F238E27FC236}">
                <a16:creationId xmlns:a16="http://schemas.microsoft.com/office/drawing/2014/main" id="{608710B4-79E8-4A8B-A37F-52DA8CD70F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4955103"/>
            <a:ext cx="1459811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WMATA - DC</a:t>
            </a:r>
          </a:p>
        </p:txBody>
      </p:sp>
      <p:sp>
        <p:nvSpPr>
          <p:cNvPr id="18" name="S12 text 16">
            <a:extLst xmlns:a="http://schemas.openxmlformats.org/drawingml/2006/main">
              <a:ext uri="{FF2B5EF4-FFF2-40B4-BE49-F238E27FC236}">
                <a16:creationId xmlns:a16="http://schemas.microsoft.com/office/drawing/2014/main" id="{2829264D-9226-4A24-A6FC-8DBB1752A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4938593"/>
            <a:ext cx="106687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8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8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HHS - DC</a:t>
            </a:r>
          </a:p>
        </p:txBody>
      </p:sp>
    </p:spTree>
    <p:extLst>
      <p:ext uri="{BB962C8B-B14F-4D97-AF65-F5344CB8AC3E}">
        <p14:creationId xmlns:p14="http://schemas.microsoft.com/office/powerpoint/2010/main" val="1191828462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2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3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4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7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8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1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2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1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6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3" dur="550"/>
                                  <p:tgtEl>
                                    <p:spTgt spid="1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4" dur="550" fill="hold"/>
                                  <p:tgtEl>
                                    <p:spTgt spid="1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65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6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7" dur="550"/>
                                  <p:tgtEl>
                                    <p:spTgt spid="1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8" dur="550" fill="hold"/>
                                  <p:tgtEl>
                                    <p:spTgt spid="1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35AD49F-AA98-4A5F-87E7-7FF97C83D75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564d585bb444fe4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EA3896-E624-4526-B677-7E308A04FE0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aee113b4b814f07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39F246-3A57-4D57-BAEE-2C458DCF4E0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f673f05660e4980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8D57E9-12C2-4050-8008-1BA80D486B4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40cd1bb13d47c6"/>
          <a:stretch xmlns:a="http://schemas.openxmlformats.org/drawingml/2006/main"/>
        </p:blipFill>
        <p:spPr>
          <a:xfrm xmlns:a="http://schemas.openxmlformats.org/drawingml/2006/main">
            <a:off x="3790950" y="1754261"/>
            <a:ext cx="4581525" cy="4378178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CB79B39-7CD5-450C-B8C1-4AFA1881174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8282aa826f2453d"/>
          <a:stretch xmlns:a="http://schemas.openxmlformats.org/drawingml/2006/main"/>
        </p:blipFill>
        <p:spPr>
          <a:xfrm xmlns:a="http://schemas.openxmlformats.org/drawingml/2006/main">
            <a:off x="3259828" y="3838575"/>
            <a:ext cx="1300370" cy="1238250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7098A4E-68C8-442A-86DB-BEFF75AA0A0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8b9fc24ead40c9"/>
          <a:stretch xmlns:a="http://schemas.openxmlformats.org/drawingml/2006/main"/>
        </p:blipFill>
        <p:spPr>
          <a:xfrm xmlns:a="http://schemas.openxmlformats.org/drawingml/2006/main">
            <a:off x="7543800" y="3822119"/>
            <a:ext cx="1304925" cy="1242588"/>
          </a:xfrm>
          <a:prstGeom xmlns:a="http://schemas.openxmlformats.org/drawingml/2006/main" prst="rect">
            <a:avLst/>
          </a:prstGeom>
        </p:spPr>
      </p:pic>
      <p:sp>
        <p:nvSpPr>
          <p:cNvPr id="7" name="S13 text 5">
            <a:extLst xmlns:a="http://schemas.openxmlformats.org/drawingml/2006/main">
              <a:ext uri="{FF2B5EF4-FFF2-40B4-BE49-F238E27FC236}">
                <a16:creationId xmlns:a16="http://schemas.microsoft.com/office/drawing/2014/main" id="{2762B01A-6CEA-4EAB-BB88-390451B1F5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4094354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Mission Motivated</a:t>
            </a:r>
          </a:p>
        </p:txBody>
      </p:sp>
      <p:sp>
        <p:nvSpPr>
          <p:cNvPr id="8" name="S13 text 6">
            <a:extLst xmlns:a="http://schemas.openxmlformats.org/drawingml/2006/main">
              <a:ext uri="{FF2B5EF4-FFF2-40B4-BE49-F238E27FC236}">
                <a16:creationId xmlns:a16="http://schemas.microsoft.com/office/drawing/2014/main" id="{48F77E03-93B2-4A3C-A5CF-31BE3E78DA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327779" y="4781101"/>
            <a:ext cx="3793507" cy="10301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5408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Tyesha Day</a:t>
            </a:r>
          </a:p>
        </p:txBody>
      </p:sp>
      <p:sp>
        <p:nvSpPr>
          <p:cNvPr id="9" name="S13 text 7">
            <a:extLst xmlns:a="http://schemas.openxmlformats.org/drawingml/2006/main">
              <a:ext uri="{FF2B5EF4-FFF2-40B4-BE49-F238E27FC236}">
                <a16:creationId xmlns:a16="http://schemas.microsoft.com/office/drawing/2014/main" id="{5F66FB0C-A468-4F96-919A-DAECA13BA7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765169" y="5550580"/>
            <a:ext cx="4974116" cy="4576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24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Help Desk Specialist II WMATA - DC</a:t>
            </a:r>
          </a:p>
        </p:txBody>
      </p:sp>
      <p:sp>
        <p:nvSpPr>
          <p:cNvPr id="10" name="S13 winner label">
            <a:extLst xmlns:a="http://schemas.openxmlformats.org/drawingml/2006/main">
              <a:ext uri="{FF2B5EF4-FFF2-40B4-BE49-F238E27FC236}">
                <a16:creationId xmlns:a16="http://schemas.microsoft.com/office/drawing/2014/main" id="{C6B986FF-FAAF-431C-8ACF-F9575B73A0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000500" y="4000500"/>
            <a:ext cx="4191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7200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269186837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2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11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5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6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8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Scale>
                                <p:cBhvr>
                                  <p:cTn id="19" dur="650" fill="hold"/>
                                  <p:tgtEl>
                                    <p:spTgt spid="5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0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2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Scale>
                                <p:cBhvr>
                                  <p:cTn id="23" dur="650" fill="hold"/>
                                  <p:tgtEl>
                                    <p:spTgt spid="6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2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6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Scale>
                                <p:cBhvr>
                                  <p:cTn id="27" dur="650" fill="hold"/>
                                  <p:tgtEl>
                                    <p:spTgt spid="7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8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0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1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2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3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4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5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6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8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9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AC7A26C-FF4C-4234-9438-2C09DA4657A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896805a538144b5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6275DFA-B11F-4F4A-9F66-C8D41513751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f3f46b96c047d8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D336E73-1519-4C4C-A42F-F838B899F13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7980f8809db4661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AAA8276-4101-46E8-A9B9-014A535F691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e237dfa185c4ce8"/>
          <a:stretch xmlns:a="http://schemas.openxmlformats.org/drawingml/2006/main"/>
        </p:blipFill>
        <p:spPr>
          <a:xfrm xmlns:a="http://schemas.openxmlformats.org/drawingml/2006/main">
            <a:off x="4480642" y="1543050"/>
            <a:ext cx="2944966" cy="2914650"/>
          </a:xfrm>
          <a:prstGeom xmlns:a="http://schemas.openxmlformats.org/drawingml/2006/main" prst="rect">
            <a:avLst/>
          </a:prstGeom>
        </p:spPr>
      </p:pic>
      <p:sp>
        <p:nvSpPr>
          <p:cNvPr id="5" name="S14 text 3">
            <a:extLst xmlns:a="http://schemas.openxmlformats.org/drawingml/2006/main">
              <a:ext uri="{FF2B5EF4-FFF2-40B4-BE49-F238E27FC236}">
                <a16:creationId xmlns:a16="http://schemas.microsoft.com/office/drawing/2014/main" id="{B06916AC-E7DE-482B-B8A7-9FA5D49C6F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8738949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Nominations for People Powered Award</a:t>
            </a:r>
          </a:p>
        </p:txBody>
      </p:sp>
      <p:sp>
        <p:nvSpPr>
          <p:cNvPr id="6" name="S14 text 4">
            <a:extLst xmlns:a="http://schemas.openxmlformats.org/drawingml/2006/main">
              <a:ext uri="{FF2B5EF4-FFF2-40B4-BE49-F238E27FC236}">
                <a16:creationId xmlns:a16="http://schemas.microsoft.com/office/drawing/2014/main" id="{22AD26DA-36B5-4426-96D7-A5D7B7A2B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54393" y="2271647"/>
            <a:ext cx="1546324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Hope Grant</a:t>
            </a:r>
          </a:p>
        </p:txBody>
      </p:sp>
      <p:sp>
        <p:nvSpPr>
          <p:cNvPr id="7" name="S14 text 5">
            <a:extLst xmlns:a="http://schemas.openxmlformats.org/drawingml/2006/main">
              <a:ext uri="{FF2B5EF4-FFF2-40B4-BE49-F238E27FC236}">
                <a16:creationId xmlns:a16="http://schemas.microsoft.com/office/drawing/2014/main" id="{38261E29-25ED-42C4-810E-5327FB7949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271647"/>
            <a:ext cx="2002713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2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Roger Marshall</a:t>
            </a:r>
          </a:p>
        </p:txBody>
      </p:sp>
      <p:sp>
        <p:nvSpPr>
          <p:cNvPr id="8" name="S14 text 6">
            <a:extLst xmlns:a="http://schemas.openxmlformats.org/drawingml/2006/main">
              <a:ext uri="{FF2B5EF4-FFF2-40B4-BE49-F238E27FC236}">
                <a16:creationId xmlns:a16="http://schemas.microsoft.com/office/drawing/2014/main" id="{A2C75507-9B68-402C-B885-2C529FD7CD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615509"/>
            <a:ext cx="2103864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Tier II Service Desk</a:t>
            </a:r>
          </a:p>
        </p:txBody>
      </p:sp>
      <p:sp>
        <p:nvSpPr>
          <p:cNvPr id="9" name="S14 text 7">
            <a:extLst xmlns:a="http://schemas.openxmlformats.org/drawingml/2006/main">
              <a:ext uri="{FF2B5EF4-FFF2-40B4-BE49-F238E27FC236}">
                <a16:creationId xmlns:a16="http://schemas.microsoft.com/office/drawing/2014/main" id="{4B297290-7258-49F4-BF13-3A3F01349B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615509"/>
            <a:ext cx="2255547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Front End Developer</a:t>
            </a:r>
          </a:p>
        </p:txBody>
      </p:sp>
      <p:sp>
        <p:nvSpPr>
          <p:cNvPr id="10" name="S14 text 8">
            <a:extLst xmlns:a="http://schemas.openxmlformats.org/drawingml/2006/main">
              <a:ext uri="{FF2B5EF4-FFF2-40B4-BE49-F238E27FC236}">
                <a16:creationId xmlns:a16="http://schemas.microsoft.com/office/drawing/2014/main" id="{B112C67B-E7A7-49AB-9319-15B32FB61B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95020" y="2863540"/>
            <a:ext cx="2066454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Specialist DOL - DC</a:t>
            </a:r>
          </a:p>
        </p:txBody>
      </p:sp>
      <p:sp>
        <p:nvSpPr>
          <p:cNvPr id="11" name="S14 text 9">
            <a:extLst xmlns:a="http://schemas.openxmlformats.org/drawingml/2006/main">
              <a:ext uri="{FF2B5EF4-FFF2-40B4-BE49-F238E27FC236}">
                <a16:creationId xmlns:a16="http://schemas.microsoft.com/office/drawing/2014/main" id="{2BE2D1B2-6932-4D82-BED1-9158E2CB17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8778875" y="2863540"/>
            <a:ext cx="1066873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HHS - DC</a:t>
            </a:r>
          </a:p>
        </p:txBody>
      </p:sp>
      <p:sp>
        <p:nvSpPr>
          <p:cNvPr id="12" name="S14 text 10">
            <a:extLst xmlns:a="http://schemas.openxmlformats.org/drawingml/2006/main">
              <a:ext uri="{FF2B5EF4-FFF2-40B4-BE49-F238E27FC236}">
                <a16:creationId xmlns:a16="http://schemas.microsoft.com/office/drawing/2014/main" id="{230728A2-E4BC-4930-AAA3-E8AF674ADC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763770" y="4864352"/>
            <a:ext cx="1775352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1803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Tatiana Dodd</a:t>
            </a:r>
          </a:p>
        </p:txBody>
      </p:sp>
      <p:sp>
        <p:nvSpPr>
          <p:cNvPr id="13" name="S14 text 11">
            <a:extLst xmlns:a="http://schemas.openxmlformats.org/drawingml/2006/main">
              <a:ext uri="{FF2B5EF4-FFF2-40B4-BE49-F238E27FC236}">
                <a16:creationId xmlns:a16="http://schemas.microsoft.com/office/drawing/2014/main" id="{0AE53D4E-3B6B-41F7-B1F6-8064A5573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763770" y="5208595"/>
            <a:ext cx="2392438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Help Desk Specialist II</a:t>
            </a:r>
          </a:p>
        </p:txBody>
      </p:sp>
      <p:sp>
        <p:nvSpPr>
          <p:cNvPr id="14" name="S14 text 12">
            <a:extLst xmlns:a="http://schemas.openxmlformats.org/drawingml/2006/main">
              <a:ext uri="{FF2B5EF4-FFF2-40B4-BE49-F238E27FC236}">
                <a16:creationId xmlns:a16="http://schemas.microsoft.com/office/drawing/2014/main" id="{7186DE32-2E8A-4E35-BFEF-4F854C25FB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763770" y="5456499"/>
            <a:ext cx="1460075" cy="300514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577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577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WMATA - DC</a:t>
            </a:r>
          </a:p>
        </p:txBody>
      </p:sp>
    </p:spTree>
    <p:extLst>
      <p:ext uri="{BB962C8B-B14F-4D97-AF65-F5344CB8AC3E}">
        <p14:creationId xmlns:p14="http://schemas.microsoft.com/office/powerpoint/2010/main" val="1049682130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9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0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3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4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5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7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8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9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1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2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B00A45-4200-44C6-912F-D141F4E1A02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91be2a014c34e83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0EEB346-99AF-45A7-9EE5-0A6A8BAD8E9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aaa0f103a674283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432B36-5C10-4305-A68D-2F6DC880EC4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104950723144bb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7B48441-BB63-4A0E-9B68-E2E1D12D3A1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fd72184d314126"/>
          <a:stretch xmlns:a="http://schemas.openxmlformats.org/drawingml/2006/main"/>
        </p:blipFill>
        <p:spPr>
          <a:xfrm xmlns:a="http://schemas.openxmlformats.org/drawingml/2006/main">
            <a:off x="3790950" y="1754261"/>
            <a:ext cx="4581525" cy="4378178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527DDE-E404-4587-A374-1C8711805A2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a53b87ac0a64945"/>
          <a:stretch xmlns:a="http://schemas.openxmlformats.org/drawingml/2006/main"/>
        </p:blipFill>
        <p:spPr>
          <a:xfrm xmlns:a="http://schemas.openxmlformats.org/drawingml/2006/main">
            <a:off x="3259828" y="3838575"/>
            <a:ext cx="1300370" cy="1238250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C321DB-18CB-4F2D-A0EB-5A7E0BFFCF4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e01fecfb13a4482"/>
          <a:stretch xmlns:a="http://schemas.openxmlformats.org/drawingml/2006/main"/>
        </p:blipFill>
        <p:spPr>
          <a:xfrm xmlns:a="http://schemas.openxmlformats.org/drawingml/2006/main">
            <a:off x="7543800" y="3822119"/>
            <a:ext cx="1304925" cy="1242588"/>
          </a:xfrm>
          <a:prstGeom xmlns:a="http://schemas.openxmlformats.org/drawingml/2006/main" prst="rect">
            <a:avLst/>
          </a:prstGeom>
        </p:spPr>
      </p:pic>
      <p:sp>
        <p:nvSpPr>
          <p:cNvPr id="7" name="S15 text 5">
            <a:extLst xmlns:a="http://schemas.openxmlformats.org/drawingml/2006/main">
              <a:ext uri="{FF2B5EF4-FFF2-40B4-BE49-F238E27FC236}">
                <a16:creationId xmlns:a16="http://schemas.microsoft.com/office/drawing/2014/main" id="{0FBB71E5-9DBC-4E8C-BA28-8C6460210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5102880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People Powered Award</a:t>
            </a:r>
          </a:p>
        </p:txBody>
      </p:sp>
      <p:sp>
        <p:nvSpPr>
          <p:cNvPr id="8" name="S15 text 6">
            <a:extLst xmlns:a="http://schemas.openxmlformats.org/drawingml/2006/main">
              <a:ext uri="{FF2B5EF4-FFF2-40B4-BE49-F238E27FC236}">
                <a16:creationId xmlns:a16="http://schemas.microsoft.com/office/drawing/2014/main" id="{BD5181AA-97A5-49D9-BCC1-04E0D15B22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741166" y="4781101"/>
            <a:ext cx="5012685" cy="10301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5408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5408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Roger Marshall</a:t>
            </a:r>
          </a:p>
        </p:txBody>
      </p:sp>
      <p:sp>
        <p:nvSpPr>
          <p:cNvPr id="9" name="S15 text 7">
            <a:extLst xmlns:a="http://schemas.openxmlformats.org/drawingml/2006/main">
              <a:ext uri="{FF2B5EF4-FFF2-40B4-BE49-F238E27FC236}">
                <a16:creationId xmlns:a16="http://schemas.microsoft.com/office/drawing/2014/main" id="{757C00D5-FE7E-4413-AFCA-F4494A8109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969766" y="5550580"/>
            <a:ext cx="4508666" cy="4576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24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24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Front End Developer – HHS - DC</a:t>
            </a:r>
          </a:p>
        </p:txBody>
      </p:sp>
      <p:sp>
        <p:nvSpPr>
          <p:cNvPr id="10" name="S15 winner label">
            <a:extLst xmlns:a="http://schemas.openxmlformats.org/drawingml/2006/main">
              <a:ext uri="{FF2B5EF4-FFF2-40B4-BE49-F238E27FC236}">
                <a16:creationId xmlns:a16="http://schemas.microsoft.com/office/drawing/2014/main" id="{DC83986F-0840-4FB7-8DA5-E1D688EF7D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000500" y="4000500"/>
            <a:ext cx="4191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200" b="1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7200" b="1">
                <a:solidFill>
                  <a:srgbClr val="000000"/>
                </a:solidFill>
                <a:latin typeface="Aptos"/>
                <a:ea typeface="Aptos"/>
                <a:cs typeface="Aptos"/>
              </a:rPr>
              <a:t>WINNER</a:t>
            </a:r>
          </a:p>
        </p:txBody>
      </p:sp>
    </p:spTree>
    <p:extLst>
      <p:ext uri="{BB962C8B-B14F-4D97-AF65-F5344CB8AC3E}">
        <p14:creationId xmlns:p14="http://schemas.microsoft.com/office/powerpoint/2010/main" val="1543266026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Scale>
                                <p:cBhvr>
                                  <p:cTn id="7" dur="650" fill="hold"/>
                                  <p:tgtEl>
                                    <p:spTgt spid="2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8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Scale>
                                <p:cBhvr>
                                  <p:cTn id="11" dur="650" fill="hold"/>
                                  <p:tgtEl>
                                    <p:spTgt spid="3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4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Scale>
                                <p:cBhvr>
                                  <p:cTn id="15" dur="650" fill="hold"/>
                                  <p:tgtEl>
                                    <p:spTgt spid="4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16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1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8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Scale>
                                <p:cBhvr>
                                  <p:cTn id="19" dur="650" fill="hold"/>
                                  <p:tgtEl>
                                    <p:spTgt spid="5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0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2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2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Scale>
                                <p:cBhvr>
                                  <p:cTn id="23" dur="650" fill="hold"/>
                                  <p:tgtEl>
                                    <p:spTgt spid="6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2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6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Scale>
                                <p:cBhvr>
                                  <p:cTn id="27" dur="650" fill="hold"/>
                                  <p:tgtEl>
                                    <p:spTgt spid="7"/>
                                  </p:tgtEl>
                                </p:cBhvr>
                                <p:from x="94000" y="94000"/>
                                <p:to x="100000" y="100000"/>
                              </p:animScale>
                            </p:childTnLst>
                          </p:cTn>
                        </p:par>
                        <p:par>
                          <p:cTn id="28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2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0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1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2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3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4" dur="550"/>
                                  <p:tgtEl>
                                    <p:spTgt spid="9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5" dur="550" fill="hold"/>
                                  <p:tgtEl>
                                    <p:spTgt spid="9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6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3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8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9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478B46-5E05-4612-9844-8B1DAE3160E9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73db8040ecb454b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389F047-80CB-402A-8FF0-9225544A28B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488fa2b4f4243b9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07B8D82-9A85-4B5F-A7FB-B65086A3659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42636eeab7f491a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sp>
        <p:nvSpPr>
          <p:cNvPr id="4" name="S16 text 2">
            <a:extLst xmlns:a="http://schemas.openxmlformats.org/drawingml/2006/main">
              <a:ext uri="{FF2B5EF4-FFF2-40B4-BE49-F238E27FC236}">
                <a16:creationId xmlns:a16="http://schemas.microsoft.com/office/drawing/2014/main" id="{97EDF588-2384-477B-B347-BFEE9A7C79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5738968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Milestone Award Winners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E405852-FEBC-44CA-BBCF-AA7F68501C67}"/>
              </a:ext>
            </a:extLst>
          </p:cNvPr>
          <p:cNvGraphicFramePr/>
          <p:nvPr/>
        </p:nvGraphicFramePr>
        <p:xfrm>
          <a:off xmlns:a="http://schemas.openxmlformats.org/drawingml/2006/main" x="895350" y="1476375"/>
          <a:ext xmlns:a="http://schemas.openxmlformats.org/drawingml/2006/main" cx="10248900" cy="46958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95500"/>
                <a:gridCol w="6076950"/>
                <a:gridCol w="2095500"/>
              </a:tblGrid>
              <a:tr h="51435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Name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Job Title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Years of Service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834515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5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B099F7E-05FB-4D65-A8E8-5C14A207817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5707f42555b451e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D2E8CA-119B-42B3-87EA-0B51FC933B7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eaa0bc586e409f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A77901F-966A-40E7-9ECE-C69632C0C50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0f3d735b90649e8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sp>
        <p:nvSpPr>
          <p:cNvPr id="4" name="S17 text 2">
            <a:extLst xmlns:a="http://schemas.openxmlformats.org/drawingml/2006/main">
              <a:ext uri="{FF2B5EF4-FFF2-40B4-BE49-F238E27FC236}">
                <a16:creationId xmlns:a16="http://schemas.microsoft.com/office/drawing/2014/main" id="{88DBAB05-AA80-4772-9BD1-B5F34FF763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5738968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Milestone Award Winners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92B34B-B771-4712-8E4B-7B642B77CE69}"/>
              </a:ext>
            </a:extLst>
          </p:cNvPr>
          <p:cNvGraphicFramePr/>
          <p:nvPr/>
        </p:nvGraphicFramePr>
        <p:xfrm>
          <a:off xmlns:a="http://schemas.openxmlformats.org/drawingml/2006/main" x="895350" y="1476375"/>
          <a:ext xmlns:a="http://schemas.openxmlformats.org/drawingml/2006/main" cx="10248900" cy="46958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95500"/>
                <a:gridCol w="6076950"/>
                <a:gridCol w="2095500"/>
              </a:tblGrid>
              <a:tr h="51435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Name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Job Title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Years of Service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32152904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5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02E1786-E650-43DA-90DE-182870AEA9E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da094a960d4902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C779E51-FCF4-4946-8B82-AE98B4193AD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8b884d22dd45ee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AA6F629-F79A-4FD1-A457-2DD16D6719C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879efbd5fcf487b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sp>
        <p:nvSpPr>
          <p:cNvPr id="4" name="S18 text 2">
            <a:extLst xmlns:a="http://schemas.openxmlformats.org/drawingml/2006/main">
              <a:ext uri="{FF2B5EF4-FFF2-40B4-BE49-F238E27FC236}">
                <a16:creationId xmlns:a16="http://schemas.microsoft.com/office/drawing/2014/main" id="{762D0581-66EA-441D-9385-C3EE4E4E24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5738968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Milestone Award Winners</a:t>
            </a:r>
          </a:p>
        </p:txBody>
      </p:sp>
      <p:graphicFrame>
        <p:nvGraphicFrame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14612C-B28B-4D1D-825B-DF5CC1F01A14}"/>
              </a:ext>
            </a:extLst>
          </p:cNvPr>
          <p:cNvGraphicFramePr/>
          <p:nvPr/>
        </p:nvGraphicFramePr>
        <p:xfrm>
          <a:off xmlns:a="http://schemas.openxmlformats.org/drawingml/2006/main" x="895350" y="1476375"/>
          <a:ext xmlns:a="http://schemas.openxmlformats.org/drawingml/2006/main" cx="10248900" cy="4695825"/>
        </p:xfrm>
        <a:graphic xmlns:a="http://schemas.openxmlformats.org/drawingml/2006/main">
          <a:graphicData uri="http://schemas.openxmlformats.org/drawingml/2006/table">
            <a:tbl>
              <a:tblPr/>
              <a:tblGrid>
                <a:gridCol w="2095500"/>
                <a:gridCol w="6076950"/>
                <a:gridCol w="2095500"/>
              </a:tblGrid>
              <a:tr h="514350"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Name</a:t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Job Title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  <a:tc>
                  <a:txBody>
                    <a:bodyPr lIns="95250" tIns="95250" rIns="95250" bIns="95250">
                      <a:noAutofit/>
                    </a:bodyPr>
                    <a:lstStyle/>
                    <a:p>
                      <a:r>
                        <a:rPr sz="16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>Years of Service</a:t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T w="9525">
                      <a:solidFill>
                        <a:srgbClr val="FFFFFF"/>
                      </a:solidFill>
                      <a:prstDash val="solid"/>
                    </a:lnT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73AA28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FFFFFF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176382"/>
                    </a:solidFill>
                  </a:tcPr>
                </a:tc>
              </a:tr>
              <a:tr h="349568"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L w="9525">
                      <a:solidFill>
                        <a:srgbClr val="FFFFFF"/>
                      </a:solidFill>
                      <a:prstDash val="solid"/>
                    </a:lnL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  <a:tc>
                  <a:txBody>
                    <a:bodyPr lIns="38100" tIns="38100" rIns="38100" bIns="38100">
                      <a:noAutofit/>
                    </a:bodyPr>
                    <a:lstStyle/>
                    <a:p>
                      <a:r>
                        <a:rPr sz="1350" b="1">
                          <a:solidFill>
                            <a:srgbClr val="176382"/>
                          </a:solidFill>
                          <a:latin typeface="Aptos"/>
                          <a:ea typeface="Aptos"/>
                          <a:cs typeface="Aptos"/>
                        </a:rPr>
                        <a:t/>
                      </a:r>
                    </a:p>
                  </a:txBody>
                  <a:tcPr marL="91440" marR="91440" marT="45720" marB="45720" anchor="ctr">
                    <a:lnR w="9525">
                      <a:solidFill>
                        <a:srgbClr val="FFFFFF"/>
                      </a:solidFill>
                      <a:prstDash val="solid"/>
                    </a:lnR>
                    <a:lnB w="9525">
                      <a:solidFill>
                        <a:srgbClr val="FFFFFF"/>
                      </a:solidFill>
                      <a:prstDash val="solid"/>
                    </a:lnB>
                    <a:solidFill>
                      <a:srgbClr val="C1E7F4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72924300"/>
      </p:ext>
    </p:extLst>
  </p:cSld>
  <p:transition spd="med" advClick="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5" dur="550"/>
                                  <p:tgtEl>
                                    <p:spTgt spid="5"/>
                                  </p:tgtEl>
                                </p:cBhvr>
                              </p:animEffect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0522DB4-B89B-4664-ADA3-2B0E9F53B3F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1c5ce2ff754565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EF773EB-5859-4CC7-913E-D705F1287E0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0e87ef4f523403b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CD99F4-76F0-42AD-B4C7-8EE5E057AFB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77b9afc3d93416b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9740924-FE6B-451D-885D-BD361225475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65524ca6b57474b"/>
          <a:stretch xmlns:a="http://schemas.openxmlformats.org/drawingml/2006/main"/>
        </p:blipFill>
        <p:spPr>
          <a:xfrm xmlns:a="http://schemas.openxmlformats.org/drawingml/2006/main">
            <a:off x="378410" y="2857500"/>
            <a:ext cx="2243555" cy="2333625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DDBCB3-BA17-4E8C-8E7E-F8BB773EC1E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91aee60458e4727"/>
          <a:stretch xmlns:a="http://schemas.openxmlformats.org/drawingml/2006/main"/>
        </p:blipFill>
        <p:spPr>
          <a:xfrm xmlns:a="http://schemas.openxmlformats.org/drawingml/2006/main" rot="10800000">
            <a:off x="259080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DBC66D5-47D9-4C6E-94BA-D1B30F4CE16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d4cb645e9214dac"/>
          <a:stretch xmlns:a="http://schemas.openxmlformats.org/drawingml/2006/main"/>
        </p:blipFill>
        <p:spPr>
          <a:xfrm xmlns:a="http://schemas.openxmlformats.org/drawingml/2006/main">
            <a:off x="4848225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DA824177-7B53-4B1B-8D91-F3EFB9D08CD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1304fbb62534108"/>
          <a:stretch xmlns:a="http://schemas.openxmlformats.org/drawingml/2006/main"/>
        </p:blipFill>
        <p:spPr>
          <a:xfrm xmlns:a="http://schemas.openxmlformats.org/drawingml/2006/main" rot="10800000">
            <a:off x="710565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8F53ABF4-39AA-4A76-A20F-FDFAFA0E443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b6245e292634897"/>
          <a:stretch xmlns:a="http://schemas.openxmlformats.org/drawingml/2006/main"/>
        </p:blipFill>
        <p:spPr>
          <a:xfrm xmlns:a="http://schemas.openxmlformats.org/drawingml/2006/main">
            <a:off x="9363075" y="2857500"/>
            <a:ext cx="2333625" cy="2333625"/>
          </a:xfrm>
          <a:prstGeom xmlns:a="http://schemas.openxmlformats.org/drawingml/2006/main" prst="rect">
            <a:avLst/>
          </a:prstGeom>
        </p:spPr>
      </p:pic>
      <p:sp>
        <p:nvSpPr>
          <p:cNvPr id="9" name="S19 text 7">
            <a:extLst xmlns:a="http://schemas.openxmlformats.org/drawingml/2006/main">
              <a:ext uri="{FF2B5EF4-FFF2-40B4-BE49-F238E27FC236}">
                <a16:creationId xmlns:a16="http://schemas.microsoft.com/office/drawing/2014/main" id="{8C744D42-AA6E-4B92-80AE-3ED829C49E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706148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 AWARD SHOW Q4 2024</a:t>
            </a:r>
          </a:p>
        </p:txBody>
      </p:sp>
      <p:sp>
        <p:nvSpPr>
          <p:cNvPr id="10" name="S19 text 8">
            <a:extLst xmlns:a="http://schemas.openxmlformats.org/drawingml/2006/main">
              <a:ext uri="{FF2B5EF4-FFF2-40B4-BE49-F238E27FC236}">
                <a16:creationId xmlns:a16="http://schemas.microsoft.com/office/drawing/2014/main" id="{02CD6246-656D-4B6B-9BA0-BFCA2DD6D8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700020" y="1421926"/>
            <a:ext cx="7125056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WELCOME TO THE TEAM</a:t>
            </a:r>
          </a:p>
        </p:txBody>
      </p:sp>
      <p:sp>
        <p:nvSpPr>
          <p:cNvPr id="11" name="S19 text 9">
            <a:extLst xmlns:a="http://schemas.openxmlformats.org/drawingml/2006/main">
              <a:ext uri="{FF2B5EF4-FFF2-40B4-BE49-F238E27FC236}">
                <a16:creationId xmlns:a16="http://schemas.microsoft.com/office/drawing/2014/main" id="{17926973-9975-433E-9DAF-6D35D6A499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189095" y="2099889"/>
            <a:ext cx="3713871" cy="75819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defPPr>
            <a:lvl1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1pPr>
            <a:lvl2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2pPr>
            <a:lvl3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3pPr>
            <a:lvl4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4pPr>
            <a:lvl5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5pPr>
            <a:lvl6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6pPr>
            <a:lvl7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7pPr>
            <a:lvl8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8pPr>
            <a:lvl9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pPr>
            <a:r>
              <a:rPr sz="3980" b="1">
                <a:solidFill>
                  <a:srgbClr val="0F9ED5"/>
                </a:solidFill>
                <a:latin typeface="Aptos"/>
                <a:ea typeface="Aptos"/>
                <a:cs typeface="Aptos"/>
              </a:rPr>
              <a:t>Q4 NEW HIRES</a:t>
            </a:r>
          </a:p>
        </p:txBody>
      </p:sp>
      <p:sp>
        <p:nvSpPr>
          <p:cNvPr id="12" name="S19 text 10">
            <a:extLst xmlns:a="http://schemas.openxmlformats.org/drawingml/2006/main">
              <a:ext uri="{FF2B5EF4-FFF2-40B4-BE49-F238E27FC236}">
                <a16:creationId xmlns:a16="http://schemas.microsoft.com/office/drawing/2014/main" id="{AAE08F1A-E572-43A8-B32C-E45E800C8D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64882" y="5319415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3" name="S19 text 11">
            <a:extLst xmlns:a="http://schemas.openxmlformats.org/drawingml/2006/main">
              <a:ext uri="{FF2B5EF4-FFF2-40B4-BE49-F238E27FC236}">
                <a16:creationId xmlns:a16="http://schemas.microsoft.com/office/drawing/2014/main" id="{1CC93796-6021-458A-B4B0-3BFDD6F5B2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22173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4" name="S19 text 12">
            <a:extLst xmlns:a="http://schemas.openxmlformats.org/drawingml/2006/main">
              <a:ext uri="{FF2B5EF4-FFF2-40B4-BE49-F238E27FC236}">
                <a16:creationId xmlns:a16="http://schemas.microsoft.com/office/drawing/2014/main" id="{33D91AEC-075D-48F7-A34D-A6C212B9B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78145" y="5330845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5" name="S19 text 13">
            <a:extLst xmlns:a="http://schemas.openxmlformats.org/drawingml/2006/main">
              <a:ext uri="{FF2B5EF4-FFF2-40B4-BE49-F238E27FC236}">
                <a16:creationId xmlns:a16="http://schemas.microsoft.com/office/drawing/2014/main" id="{08BEB1F3-210E-40C0-8639-E0D44E1442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752715" y="5313954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6" name="S19 text 14">
            <a:extLst xmlns:a="http://schemas.openxmlformats.org/drawingml/2006/main">
              <a:ext uri="{FF2B5EF4-FFF2-40B4-BE49-F238E27FC236}">
                <a16:creationId xmlns:a16="http://schemas.microsoft.com/office/drawing/2014/main" id="{9AD9934C-6134-455B-AE51-FB1D6EF5E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006068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</p:spTree>
    <p:extLst>
      <p:ext uri="{BB962C8B-B14F-4D97-AF65-F5344CB8AC3E}">
        <p14:creationId xmlns:p14="http://schemas.microsoft.com/office/powerpoint/2010/main" val="2032649062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1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4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5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6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8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9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2" dur="550"/>
                                  <p:tgtEl>
                                    <p:spTgt spid="9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67B725D-796B-41AD-88EA-37B0006521F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ee7984ecd5d4285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61B44D-6BCD-424F-8735-FC24F5FA28F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46fe7e1db1f495c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A4D2D8-6D3B-4BD6-BAC3-52D227C1F27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d686f9c20f34bb8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519A51-98A6-4256-A52F-1213A90797A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5d343cbd1b4dae"/>
          <a:stretch xmlns:a="http://schemas.openxmlformats.org/drawingml/2006/main"/>
        </p:blipFill>
        <p:spPr>
          <a:xfrm xmlns:a="http://schemas.openxmlformats.org/drawingml/2006/main">
            <a:off x="378410" y="2857500"/>
            <a:ext cx="2243555" cy="2333625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CE4B27B-B6BA-4671-9960-9BB006E6173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2a763c7eafa4d3b"/>
          <a:stretch xmlns:a="http://schemas.openxmlformats.org/drawingml/2006/main"/>
        </p:blipFill>
        <p:spPr>
          <a:xfrm xmlns:a="http://schemas.openxmlformats.org/drawingml/2006/main" rot="10800000">
            <a:off x="259080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F91EC5-4B56-4E18-8280-56511E3F7562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2ff76843a2a48c0"/>
          <a:stretch xmlns:a="http://schemas.openxmlformats.org/drawingml/2006/main"/>
        </p:blipFill>
        <p:spPr>
          <a:xfrm xmlns:a="http://schemas.openxmlformats.org/drawingml/2006/main">
            <a:off x="4848225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F3B8198-47EF-4D10-A79B-B6DBFDE268A7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32df5d65192400a"/>
          <a:stretch xmlns:a="http://schemas.openxmlformats.org/drawingml/2006/main"/>
        </p:blipFill>
        <p:spPr>
          <a:xfrm xmlns:a="http://schemas.openxmlformats.org/drawingml/2006/main" rot="10800000">
            <a:off x="710565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1E0BE54-8E03-4C16-BFDE-02322CF6B03E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12088a71f44352"/>
          <a:stretch xmlns:a="http://schemas.openxmlformats.org/drawingml/2006/main"/>
        </p:blipFill>
        <p:spPr>
          <a:xfrm xmlns:a="http://schemas.openxmlformats.org/drawingml/2006/main">
            <a:off x="9363075" y="2857500"/>
            <a:ext cx="2333625" cy="2333625"/>
          </a:xfrm>
          <a:prstGeom xmlns:a="http://schemas.openxmlformats.org/drawingml/2006/main" prst="rect">
            <a:avLst/>
          </a:prstGeom>
        </p:spPr>
      </p:pic>
      <p:sp>
        <p:nvSpPr>
          <p:cNvPr id="9" name="S20 text 7">
            <a:extLst xmlns:a="http://schemas.openxmlformats.org/drawingml/2006/main">
              <a:ext uri="{FF2B5EF4-FFF2-40B4-BE49-F238E27FC236}">
                <a16:creationId xmlns:a16="http://schemas.microsoft.com/office/drawing/2014/main" id="{7892B136-A384-4697-865F-6F0555E718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706148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 AWARD SHOW Q4 2024</a:t>
            </a:r>
          </a:p>
        </p:txBody>
      </p:sp>
      <p:sp>
        <p:nvSpPr>
          <p:cNvPr id="10" name="S20 text 8">
            <a:extLst xmlns:a="http://schemas.openxmlformats.org/drawingml/2006/main">
              <a:ext uri="{FF2B5EF4-FFF2-40B4-BE49-F238E27FC236}">
                <a16:creationId xmlns:a16="http://schemas.microsoft.com/office/drawing/2014/main" id="{A34B8075-504C-4CB6-A115-D89C34ED44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700020" y="1421926"/>
            <a:ext cx="7125056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WELCOME TO THE TEAM</a:t>
            </a:r>
          </a:p>
        </p:txBody>
      </p:sp>
      <p:sp>
        <p:nvSpPr>
          <p:cNvPr id="11" name="S20 text 9">
            <a:extLst xmlns:a="http://schemas.openxmlformats.org/drawingml/2006/main">
              <a:ext uri="{FF2B5EF4-FFF2-40B4-BE49-F238E27FC236}">
                <a16:creationId xmlns:a16="http://schemas.microsoft.com/office/drawing/2014/main" id="{58992277-544F-410C-B554-1D1675CE4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189095" y="2099889"/>
            <a:ext cx="3713871" cy="75819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defPPr>
            <a:lvl1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1pPr>
            <a:lvl2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2pPr>
            <a:lvl3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3pPr>
            <a:lvl4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4pPr>
            <a:lvl5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5pPr>
            <a:lvl6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6pPr>
            <a:lvl7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7pPr>
            <a:lvl8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8pPr>
            <a:lvl9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pPr>
            <a:r>
              <a:rPr sz="3980" b="1">
                <a:solidFill>
                  <a:srgbClr val="0F9ED5"/>
                </a:solidFill>
                <a:latin typeface="Aptos"/>
                <a:ea typeface="Aptos"/>
                <a:cs typeface="Aptos"/>
              </a:rPr>
              <a:t>Q4 NEW HIRES</a:t>
            </a:r>
          </a:p>
        </p:txBody>
      </p:sp>
      <p:sp>
        <p:nvSpPr>
          <p:cNvPr id="12" name="S20 text 10">
            <a:extLst xmlns:a="http://schemas.openxmlformats.org/drawingml/2006/main">
              <a:ext uri="{FF2B5EF4-FFF2-40B4-BE49-F238E27FC236}">
                <a16:creationId xmlns:a16="http://schemas.microsoft.com/office/drawing/2014/main" id="{1F0D0BB8-0495-4A63-B7F7-7874C1DB8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64882" y="5319415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3" name="S20 text 11">
            <a:extLst xmlns:a="http://schemas.openxmlformats.org/drawingml/2006/main">
              <a:ext uri="{FF2B5EF4-FFF2-40B4-BE49-F238E27FC236}">
                <a16:creationId xmlns:a16="http://schemas.microsoft.com/office/drawing/2014/main" id="{63E5D332-42AA-4875-AE5D-D3E1BE1D2A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22173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4" name="S20 text 12">
            <a:extLst xmlns:a="http://schemas.openxmlformats.org/drawingml/2006/main">
              <a:ext uri="{FF2B5EF4-FFF2-40B4-BE49-F238E27FC236}">
                <a16:creationId xmlns:a16="http://schemas.microsoft.com/office/drawing/2014/main" id="{47170B01-0BB9-4012-915D-9D85F5D000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78145" y="5330845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5" name="S20 text 13">
            <a:extLst xmlns:a="http://schemas.openxmlformats.org/drawingml/2006/main">
              <a:ext uri="{FF2B5EF4-FFF2-40B4-BE49-F238E27FC236}">
                <a16:creationId xmlns:a16="http://schemas.microsoft.com/office/drawing/2014/main" id="{F603A504-B319-4834-8138-09D425E65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752715" y="5313954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6" name="S20 text 14">
            <a:extLst xmlns:a="http://schemas.openxmlformats.org/drawingml/2006/main">
              <a:ext uri="{FF2B5EF4-FFF2-40B4-BE49-F238E27FC236}">
                <a16:creationId xmlns:a16="http://schemas.microsoft.com/office/drawing/2014/main" id="{4F14FD18-A7C3-490F-898E-EF59365C64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006068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</p:spTree>
    <p:extLst>
      <p:ext uri="{BB962C8B-B14F-4D97-AF65-F5344CB8AC3E}">
        <p14:creationId xmlns:p14="http://schemas.microsoft.com/office/powerpoint/2010/main" val="842963429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1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4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5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6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8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9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2" dur="550"/>
                                  <p:tgtEl>
                                    <p:spTgt spid="9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2ACDA29A-E1D2-4AF7-9196-70973E07363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e44ab3769d0488b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6B333DA-2C50-4B8F-A657-D6E24F88E02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d37a6923a1d42d2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4CDAF17-EFCF-4240-905F-A7639D136758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571fdeb2bb44b5f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DA5CFE3-0573-4E90-B329-81F28E0418F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1f9baa926d4450b"/>
          <a:stretch xmlns:a="http://schemas.openxmlformats.org/drawingml/2006/main"/>
        </p:blipFill>
        <p:spPr>
          <a:xfrm xmlns:a="http://schemas.openxmlformats.org/drawingml/2006/main">
            <a:off x="378410" y="2857500"/>
            <a:ext cx="2243555" cy="2333625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EEB1E48-9684-417F-885C-88E1C9C41DB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245c9afa60f40d2"/>
          <a:stretch xmlns:a="http://schemas.openxmlformats.org/drawingml/2006/main"/>
        </p:blipFill>
        <p:spPr>
          <a:xfrm xmlns:a="http://schemas.openxmlformats.org/drawingml/2006/main" rot="10800000">
            <a:off x="259080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BAD240E-AF97-4FD9-B364-EA2A854F642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52329b8aa0f41b0"/>
          <a:stretch xmlns:a="http://schemas.openxmlformats.org/drawingml/2006/main"/>
        </p:blipFill>
        <p:spPr>
          <a:xfrm xmlns:a="http://schemas.openxmlformats.org/drawingml/2006/main">
            <a:off x="4848225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D6A2499-4965-4DF2-92C3-D3ADC5E06DB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44e9e8caaa1407e"/>
          <a:stretch xmlns:a="http://schemas.openxmlformats.org/drawingml/2006/main"/>
        </p:blipFill>
        <p:spPr>
          <a:xfrm xmlns:a="http://schemas.openxmlformats.org/drawingml/2006/main" rot="10800000">
            <a:off x="710565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CDCDD2E-EA25-440D-AFFA-176803E0EE4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d85430e71434553"/>
          <a:stretch xmlns:a="http://schemas.openxmlformats.org/drawingml/2006/main"/>
        </p:blipFill>
        <p:spPr>
          <a:xfrm xmlns:a="http://schemas.openxmlformats.org/drawingml/2006/main">
            <a:off x="9363075" y="2857500"/>
            <a:ext cx="2333625" cy="2333625"/>
          </a:xfrm>
          <a:prstGeom xmlns:a="http://schemas.openxmlformats.org/drawingml/2006/main" prst="rect">
            <a:avLst/>
          </a:prstGeom>
        </p:spPr>
      </p:pic>
      <p:sp>
        <p:nvSpPr>
          <p:cNvPr id="9" name="S21 text 7">
            <a:extLst xmlns:a="http://schemas.openxmlformats.org/drawingml/2006/main">
              <a:ext uri="{FF2B5EF4-FFF2-40B4-BE49-F238E27FC236}">
                <a16:creationId xmlns:a16="http://schemas.microsoft.com/office/drawing/2014/main" id="{B4AAAB0A-E92A-44D7-A0B1-6F591B219F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706148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 AWARD SHOW Q4 2024</a:t>
            </a:r>
          </a:p>
        </p:txBody>
      </p:sp>
      <p:sp>
        <p:nvSpPr>
          <p:cNvPr id="10" name="S21 text 8">
            <a:extLst xmlns:a="http://schemas.openxmlformats.org/drawingml/2006/main">
              <a:ext uri="{FF2B5EF4-FFF2-40B4-BE49-F238E27FC236}">
                <a16:creationId xmlns:a16="http://schemas.microsoft.com/office/drawing/2014/main" id="{F6F8C91A-8D1D-4A8D-B06F-662D167443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700020" y="1421926"/>
            <a:ext cx="7125056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WELCOME TO THE TEAM</a:t>
            </a:r>
          </a:p>
        </p:txBody>
      </p:sp>
      <p:sp>
        <p:nvSpPr>
          <p:cNvPr id="11" name="S21 text 9">
            <a:extLst xmlns:a="http://schemas.openxmlformats.org/drawingml/2006/main">
              <a:ext uri="{FF2B5EF4-FFF2-40B4-BE49-F238E27FC236}">
                <a16:creationId xmlns:a16="http://schemas.microsoft.com/office/drawing/2014/main" id="{E4CCA7E8-2447-4482-AD5D-9624F60DC1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189095" y="2099889"/>
            <a:ext cx="3713871" cy="75819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defPPr>
            <a:lvl1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1pPr>
            <a:lvl2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2pPr>
            <a:lvl3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3pPr>
            <a:lvl4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4pPr>
            <a:lvl5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5pPr>
            <a:lvl6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6pPr>
            <a:lvl7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7pPr>
            <a:lvl8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8pPr>
            <a:lvl9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pPr>
            <a:r>
              <a:rPr sz="3980" b="1">
                <a:solidFill>
                  <a:srgbClr val="0F9ED5"/>
                </a:solidFill>
                <a:latin typeface="Aptos"/>
                <a:ea typeface="Aptos"/>
                <a:cs typeface="Aptos"/>
              </a:rPr>
              <a:t>Q4 NEW HIRES</a:t>
            </a:r>
          </a:p>
        </p:txBody>
      </p:sp>
      <p:sp>
        <p:nvSpPr>
          <p:cNvPr id="12" name="S21 text 10">
            <a:extLst xmlns:a="http://schemas.openxmlformats.org/drawingml/2006/main">
              <a:ext uri="{FF2B5EF4-FFF2-40B4-BE49-F238E27FC236}">
                <a16:creationId xmlns:a16="http://schemas.microsoft.com/office/drawing/2014/main" id="{FABB681C-D341-4ED7-883B-7612E50335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64882" y="5319415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3" name="S21 text 11">
            <a:extLst xmlns:a="http://schemas.openxmlformats.org/drawingml/2006/main">
              <a:ext uri="{FF2B5EF4-FFF2-40B4-BE49-F238E27FC236}">
                <a16:creationId xmlns:a16="http://schemas.microsoft.com/office/drawing/2014/main" id="{FC9F4D25-6BD8-4E9F-AA12-83B10B3E65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22173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4" name="S21 text 12">
            <a:extLst xmlns:a="http://schemas.openxmlformats.org/drawingml/2006/main">
              <a:ext uri="{FF2B5EF4-FFF2-40B4-BE49-F238E27FC236}">
                <a16:creationId xmlns:a16="http://schemas.microsoft.com/office/drawing/2014/main" id="{FDCE1BF4-AF65-4071-8678-24AA93A8B5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78145" y="5330845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5" name="S21 text 13">
            <a:extLst xmlns:a="http://schemas.openxmlformats.org/drawingml/2006/main">
              <a:ext uri="{FF2B5EF4-FFF2-40B4-BE49-F238E27FC236}">
                <a16:creationId xmlns:a16="http://schemas.microsoft.com/office/drawing/2014/main" id="{3DF554F4-877F-4E44-8B83-DBA68B7EE5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752715" y="5313954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6" name="S21 text 14">
            <a:extLst xmlns:a="http://schemas.openxmlformats.org/drawingml/2006/main">
              <a:ext uri="{FF2B5EF4-FFF2-40B4-BE49-F238E27FC236}">
                <a16:creationId xmlns:a16="http://schemas.microsoft.com/office/drawing/2014/main" id="{F9AFDD6F-748C-4725-86A3-EB6B794B30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006068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</p:spTree>
    <p:extLst>
      <p:ext uri="{BB962C8B-B14F-4D97-AF65-F5344CB8AC3E}">
        <p14:creationId xmlns:p14="http://schemas.microsoft.com/office/powerpoint/2010/main" val="1251819522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1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4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5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6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8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9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2" dur="550"/>
                                  <p:tgtEl>
                                    <p:spTgt spid="9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1F4049DA-DA99-4B96-B04C-B62103D606E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f9ee64be5494b5b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921BE9-A062-4D87-B625-0694CB12864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1e9734a166e4b4d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A4D705F-E4CE-476B-8372-89C300763F2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27b5ce54fb747e7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1BDA717-FEF6-4103-8A03-B2EF6F40EF8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03622c95d70740bd"/>
          <a:stretch xmlns:a="http://schemas.openxmlformats.org/drawingml/2006/main"/>
        </p:blipFill>
        <p:spPr>
          <a:xfrm xmlns:a="http://schemas.openxmlformats.org/drawingml/2006/main">
            <a:off x="378410" y="2857500"/>
            <a:ext cx="2243555" cy="2333625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A353637-FC22-418C-AB1E-BD7368FB180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a73153c4e664ba9"/>
          <a:stretch xmlns:a="http://schemas.openxmlformats.org/drawingml/2006/main"/>
        </p:blipFill>
        <p:spPr>
          <a:xfrm xmlns:a="http://schemas.openxmlformats.org/drawingml/2006/main" rot="10800000">
            <a:off x="259080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0132AC0-08BD-495E-9366-B5E949384580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c20f27d6ac4f9b"/>
          <a:stretch xmlns:a="http://schemas.openxmlformats.org/drawingml/2006/main"/>
        </p:blipFill>
        <p:spPr>
          <a:xfrm xmlns:a="http://schemas.openxmlformats.org/drawingml/2006/main">
            <a:off x="4848225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BC21F62-E02A-4C03-8BCB-7C5CAC4EAAB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d1f3c1e8f6f463b"/>
          <a:stretch xmlns:a="http://schemas.openxmlformats.org/drawingml/2006/main"/>
        </p:blipFill>
        <p:spPr>
          <a:xfrm xmlns:a="http://schemas.openxmlformats.org/drawingml/2006/main" rot="10800000">
            <a:off x="710565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5E15EDA-D299-4573-AD1C-E43B08C4173C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84850a66e44cd2"/>
          <a:stretch xmlns:a="http://schemas.openxmlformats.org/drawingml/2006/main"/>
        </p:blipFill>
        <p:spPr>
          <a:xfrm xmlns:a="http://schemas.openxmlformats.org/drawingml/2006/main">
            <a:off x="9363075" y="2857500"/>
            <a:ext cx="2333625" cy="2333625"/>
          </a:xfrm>
          <a:prstGeom xmlns:a="http://schemas.openxmlformats.org/drawingml/2006/main" prst="rect">
            <a:avLst/>
          </a:prstGeom>
        </p:spPr>
      </p:pic>
      <p:sp>
        <p:nvSpPr>
          <p:cNvPr id="9" name="S22 text 7">
            <a:extLst xmlns:a="http://schemas.openxmlformats.org/drawingml/2006/main">
              <a:ext uri="{FF2B5EF4-FFF2-40B4-BE49-F238E27FC236}">
                <a16:creationId xmlns:a16="http://schemas.microsoft.com/office/drawing/2014/main" id="{C70E4371-4F40-4759-BA36-B7A8437A80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706148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 AWARD SHOW Q4 2024</a:t>
            </a:r>
          </a:p>
        </p:txBody>
      </p:sp>
      <p:sp>
        <p:nvSpPr>
          <p:cNvPr id="10" name="S22 text 8">
            <a:extLst xmlns:a="http://schemas.openxmlformats.org/drawingml/2006/main">
              <a:ext uri="{FF2B5EF4-FFF2-40B4-BE49-F238E27FC236}">
                <a16:creationId xmlns:a16="http://schemas.microsoft.com/office/drawing/2014/main" id="{BCEE162C-DC92-466D-8019-E6A51D962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700020" y="1421926"/>
            <a:ext cx="7125056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WELCOME TO THE TEAM</a:t>
            </a:r>
          </a:p>
        </p:txBody>
      </p:sp>
      <p:sp>
        <p:nvSpPr>
          <p:cNvPr id="11" name="S22 text 9">
            <a:extLst xmlns:a="http://schemas.openxmlformats.org/drawingml/2006/main">
              <a:ext uri="{FF2B5EF4-FFF2-40B4-BE49-F238E27FC236}">
                <a16:creationId xmlns:a16="http://schemas.microsoft.com/office/drawing/2014/main" id="{10F8705E-A88D-420B-A372-CD52FCCE24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189095" y="2099889"/>
            <a:ext cx="3713871" cy="75819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defPPr>
            <a:lvl1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1pPr>
            <a:lvl2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2pPr>
            <a:lvl3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3pPr>
            <a:lvl4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4pPr>
            <a:lvl5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5pPr>
            <a:lvl6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6pPr>
            <a:lvl7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7pPr>
            <a:lvl8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8pPr>
            <a:lvl9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pPr>
            <a:r>
              <a:rPr sz="3980" b="1">
                <a:solidFill>
                  <a:srgbClr val="0F9ED5"/>
                </a:solidFill>
                <a:latin typeface="Aptos"/>
                <a:ea typeface="Aptos"/>
                <a:cs typeface="Aptos"/>
              </a:rPr>
              <a:t>Q4 NEW HIRES</a:t>
            </a:r>
          </a:p>
        </p:txBody>
      </p:sp>
      <p:sp>
        <p:nvSpPr>
          <p:cNvPr id="12" name="S22 text 10">
            <a:extLst xmlns:a="http://schemas.openxmlformats.org/drawingml/2006/main">
              <a:ext uri="{FF2B5EF4-FFF2-40B4-BE49-F238E27FC236}">
                <a16:creationId xmlns:a16="http://schemas.microsoft.com/office/drawing/2014/main" id="{2DFB557B-ABF6-4CD7-B5BD-E007374C3F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64882" y="5319415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3" name="S22 text 11">
            <a:extLst xmlns:a="http://schemas.openxmlformats.org/drawingml/2006/main">
              <a:ext uri="{FF2B5EF4-FFF2-40B4-BE49-F238E27FC236}">
                <a16:creationId xmlns:a16="http://schemas.microsoft.com/office/drawing/2014/main" id="{A57E3301-2D87-4BCF-87BE-688F75036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22173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4" name="S22 text 12">
            <a:extLst xmlns:a="http://schemas.openxmlformats.org/drawingml/2006/main">
              <a:ext uri="{FF2B5EF4-FFF2-40B4-BE49-F238E27FC236}">
                <a16:creationId xmlns:a16="http://schemas.microsoft.com/office/drawing/2014/main" id="{E416ED33-1333-44A4-B96E-2F5789EA3F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78145" y="5330845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5" name="S22 text 13">
            <a:extLst xmlns:a="http://schemas.openxmlformats.org/drawingml/2006/main">
              <a:ext uri="{FF2B5EF4-FFF2-40B4-BE49-F238E27FC236}">
                <a16:creationId xmlns:a16="http://schemas.microsoft.com/office/drawing/2014/main" id="{452F0C8F-E42F-47DD-8EE3-4A7EB3EB9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752715" y="5313954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6" name="S22 text 14">
            <a:extLst xmlns:a="http://schemas.openxmlformats.org/drawingml/2006/main">
              <a:ext uri="{FF2B5EF4-FFF2-40B4-BE49-F238E27FC236}">
                <a16:creationId xmlns:a16="http://schemas.microsoft.com/office/drawing/2014/main" id="{366C6E7A-DEB6-43E9-875E-8A6C679D1D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006068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</p:spTree>
    <p:extLst>
      <p:ext uri="{BB962C8B-B14F-4D97-AF65-F5344CB8AC3E}">
        <p14:creationId xmlns:p14="http://schemas.microsoft.com/office/powerpoint/2010/main" val="645932219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1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4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5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6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8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9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2" dur="550"/>
                                  <p:tgtEl>
                                    <p:spTgt spid="9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CE06EEBD-9DA0-4BB9-AD62-531E20BA991D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f3603c5a20e04af6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EC0D4BF-D291-4CF1-AFC1-BF85D8481D6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33a7712283b4aab"/>
          <a:stretch xmlns:a="http://schemas.openxmlformats.org/drawingml/2006/main"/>
        </p:blipFill>
        <p:spPr>
          <a:xfrm xmlns:a="http://schemas.openxmlformats.org/drawingml/2006/main">
            <a:off x="10725380" y="352425"/>
            <a:ext cx="1218741" cy="342900"/>
          </a:xfrm>
          <a:prstGeom xmlns:a="http://schemas.openxmlformats.org/drawingml/2006/main" prst="rect">
            <a:avLst/>
          </a:prstGeom>
        </p:spPr>
      </p:pic>
      <p:pic>
        <p:nvPic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27FD6D9-4C52-4EEC-8D22-9601AA63A5F6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65533840e8048e0"/>
          <a:stretch xmlns:a="http://schemas.openxmlformats.org/drawingml/2006/main"/>
        </p:blipFill>
        <p:spPr>
          <a:xfrm xmlns:a="http://schemas.openxmlformats.org/drawingml/2006/main">
            <a:off x="10172700" y="209550"/>
            <a:ext cx="647700" cy="647700"/>
          </a:xfrm>
          <a:prstGeom xmlns:a="http://schemas.openxmlformats.org/drawingml/2006/main" prst="rect">
            <a:avLst/>
          </a:prstGeom>
        </p:spPr>
      </p:pic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69109F4-864A-4619-AF9E-15A6882E157F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34e3a77a0e44633"/>
          <a:stretch xmlns:a="http://schemas.openxmlformats.org/drawingml/2006/main"/>
        </p:blipFill>
        <p:spPr>
          <a:xfrm xmlns:a="http://schemas.openxmlformats.org/drawingml/2006/main">
            <a:off x="378410" y="2857500"/>
            <a:ext cx="2243555" cy="2333625"/>
          </a:xfrm>
          <a:prstGeom xmlns:a="http://schemas.openxmlformats.org/drawingml/2006/main" prst="rect">
            <a:avLst/>
          </a:prstGeom>
        </p:spPr>
      </p:pic>
      <p:pic>
        <p:nvPic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0F641A3-943D-4901-967B-3BDA9C3E1E3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cd281b5e9a24271"/>
          <a:stretch xmlns:a="http://schemas.openxmlformats.org/drawingml/2006/main"/>
        </p:blipFill>
        <p:spPr>
          <a:xfrm xmlns:a="http://schemas.openxmlformats.org/drawingml/2006/main" rot="10800000">
            <a:off x="259080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2FB9F1A-074F-455D-8BBE-02C776935684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40947d1103c4084"/>
          <a:stretch xmlns:a="http://schemas.openxmlformats.org/drawingml/2006/main"/>
        </p:blipFill>
        <p:spPr>
          <a:xfrm xmlns:a="http://schemas.openxmlformats.org/drawingml/2006/main">
            <a:off x="4848225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2B4DD0A-3722-4C55-88DF-6A64539DA695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6314d03698f4dbe"/>
          <a:stretch xmlns:a="http://schemas.openxmlformats.org/drawingml/2006/main"/>
        </p:blipFill>
        <p:spPr>
          <a:xfrm xmlns:a="http://schemas.openxmlformats.org/drawingml/2006/main" rot="10800000">
            <a:off x="7105650" y="2857500"/>
            <a:ext cx="2333625" cy="2333625"/>
          </a:xfrm>
          <a:prstGeom xmlns:a="http://schemas.openxmlformats.org/drawingml/2006/main" prst="rect">
            <a:avLst/>
          </a:prstGeom>
        </p:spPr>
      </p:pic>
      <p:pic>
        <p:nvPic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8ED41CC-413E-4AE1-B382-B4F420B4706A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c7e447ce86e4ef5"/>
          <a:stretch xmlns:a="http://schemas.openxmlformats.org/drawingml/2006/main"/>
        </p:blipFill>
        <p:spPr>
          <a:xfrm xmlns:a="http://schemas.openxmlformats.org/drawingml/2006/main">
            <a:off x="9363075" y="2857500"/>
            <a:ext cx="2333625" cy="2333625"/>
          </a:xfrm>
          <a:prstGeom xmlns:a="http://schemas.openxmlformats.org/drawingml/2006/main" prst="rect">
            <a:avLst/>
          </a:prstGeom>
        </p:spPr>
      </p:pic>
      <p:sp>
        <p:nvSpPr>
          <p:cNvPr id="9" name="S23 text 7">
            <a:extLst xmlns:a="http://schemas.openxmlformats.org/drawingml/2006/main">
              <a:ext uri="{FF2B5EF4-FFF2-40B4-BE49-F238E27FC236}">
                <a16:creationId xmlns:a16="http://schemas.microsoft.com/office/drawing/2014/main" id="{D8054794-9F62-4CF0-82D6-2C2E3374E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4963" y="294461"/>
            <a:ext cx="7061485" cy="61531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23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323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DIGITAL AWARD SHOW Q4 2024</a:t>
            </a:r>
          </a:p>
        </p:txBody>
      </p:sp>
      <p:sp>
        <p:nvSpPr>
          <p:cNvPr id="10" name="S23 text 8">
            <a:extLst xmlns:a="http://schemas.openxmlformats.org/drawingml/2006/main">
              <a:ext uri="{FF2B5EF4-FFF2-40B4-BE49-F238E27FC236}">
                <a16:creationId xmlns:a16="http://schemas.microsoft.com/office/drawing/2014/main" id="{CE76351D-A4F9-4081-AAD5-F5EEA2F6CE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700020" y="1421926"/>
            <a:ext cx="7125056" cy="91582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4807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4807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WELCOME TO THE TEAM</a:t>
            </a:r>
          </a:p>
        </p:txBody>
      </p:sp>
      <p:sp>
        <p:nvSpPr>
          <p:cNvPr id="11" name="S23 text 9">
            <a:extLst xmlns:a="http://schemas.openxmlformats.org/drawingml/2006/main">
              <a:ext uri="{FF2B5EF4-FFF2-40B4-BE49-F238E27FC236}">
                <a16:creationId xmlns:a16="http://schemas.microsoft.com/office/drawing/2014/main" id="{4E12E979-5FE7-4B2A-BE45-15EBBEAAF04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4189095" y="2099889"/>
            <a:ext cx="3713871" cy="75819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defPPr>
            <a:lvl1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1pPr>
            <a:lvl2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2pPr>
            <a:lvl3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3pPr>
            <a:lvl4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4pPr>
            <a:lvl5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5pPr>
            <a:lvl6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6pPr>
            <a:lvl7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7pPr>
            <a:lvl8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8pPr>
            <a:lvl9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3980" b="1">
                <a:solidFill>
                  <a:srgbClr val="0F9ED5"/>
                </a:solidFill>
                <a:latin typeface="Aptos"/>
                <a:ea typeface="Aptos"/>
                <a:cs typeface="Aptos"/>
              </a:defRPr>
            </a:pPr>
            <a:r>
              <a:rPr sz="3980" b="1">
                <a:solidFill>
                  <a:srgbClr val="0F9ED5"/>
                </a:solidFill>
                <a:latin typeface="Aptos"/>
                <a:ea typeface="Aptos"/>
                <a:cs typeface="Aptos"/>
              </a:rPr>
              <a:t>Q4 NEW HIRES</a:t>
            </a:r>
          </a:p>
        </p:txBody>
      </p:sp>
      <p:sp>
        <p:nvSpPr>
          <p:cNvPr id="12" name="S23 text 10">
            <a:extLst xmlns:a="http://schemas.openxmlformats.org/drawingml/2006/main">
              <a:ext uri="{FF2B5EF4-FFF2-40B4-BE49-F238E27FC236}">
                <a16:creationId xmlns:a16="http://schemas.microsoft.com/office/drawing/2014/main" id="{A495656A-5287-4227-A1A7-3E82B6F57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964882" y="5319415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3" name="S23 text 11">
            <a:extLst xmlns:a="http://schemas.openxmlformats.org/drawingml/2006/main">
              <a:ext uri="{FF2B5EF4-FFF2-40B4-BE49-F238E27FC236}">
                <a16:creationId xmlns:a16="http://schemas.microsoft.com/office/drawing/2014/main" id="{F38D5DA1-5695-4BB4-9672-C4333C45C8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22173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4" name="S23 text 12">
            <a:extLst xmlns:a="http://schemas.openxmlformats.org/drawingml/2006/main">
              <a:ext uri="{FF2B5EF4-FFF2-40B4-BE49-F238E27FC236}">
                <a16:creationId xmlns:a16="http://schemas.microsoft.com/office/drawing/2014/main" id="{34B308AE-F4BC-42E1-A758-C7CF434DAB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5478145" y="5330845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2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2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5" name="S23 text 13">
            <a:extLst xmlns:a="http://schemas.openxmlformats.org/drawingml/2006/main">
              <a:ext uri="{FF2B5EF4-FFF2-40B4-BE49-F238E27FC236}">
                <a16:creationId xmlns:a16="http://schemas.microsoft.com/office/drawing/2014/main" id="{DC9EB3A7-4D57-4F03-90EC-02209D6954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7752715" y="5313954"/>
            <a:ext cx="1217068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  <p:sp>
        <p:nvSpPr>
          <p:cNvPr id="16" name="S23 text 14">
            <a:extLst xmlns:a="http://schemas.openxmlformats.org/drawingml/2006/main">
              <a:ext uri="{FF2B5EF4-FFF2-40B4-BE49-F238E27FC236}">
                <a16:creationId xmlns:a16="http://schemas.microsoft.com/office/drawing/2014/main" id="{77477640-A7AC-4F76-A593-12BCAED70E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0060686" y="5313954"/>
            <a:ext cx="1215401" cy="343376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defPPr>
            <a:lvl1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1pPr>
            <a:lvl2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2pPr>
            <a:lvl3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3pPr>
            <a:lvl4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4pPr>
            <a:lvl5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5pPr>
            <a:lvl6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6pPr>
            <a:lvl7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7pPr>
            <a:lvl8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8pPr>
            <a:lvl9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1803" b="0">
                <a:solidFill>
                  <a:srgbClr val="000000"/>
                </a:solidFill>
                <a:latin typeface="Aptos"/>
                <a:ea typeface="Aptos"/>
                <a:cs typeface="Aptos"/>
              </a:defRPr>
            </a:pPr>
            <a:r>
              <a:rPr sz="1803" b="0">
                <a:solidFill>
                  <a:srgbClr val="000000"/>
                </a:solidFill>
                <a:latin typeface="Aptos"/>
                <a:ea typeface="Aptos"/>
                <a:cs typeface="Aptos"/>
              </a:rPr>
              <a:t>NEW HIRE</a:t>
            </a:r>
          </a:p>
        </p:txBody>
      </p:sp>
    </p:spTree>
    <p:extLst>
      <p:ext uri="{BB962C8B-B14F-4D97-AF65-F5344CB8AC3E}">
        <p14:creationId xmlns:p14="http://schemas.microsoft.com/office/powerpoint/2010/main" val="2135836197"/>
      </p:ext>
    </p:extLst>
  </p:cSld>
  <p:transition spd="med" advClick="1">
    <p:push dir="l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7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9" dur="550"/>
                                  <p:tgtEl>
                                    <p:spTgt spid="3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10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2" dur="550"/>
                                  <p:tgtEl>
                                    <p:spTgt spid="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3" dur="550" fill="hold"/>
                                  <p:tgtEl>
                                    <p:spTgt spid="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6" dur="550"/>
                                  <p:tgtEl>
                                    <p:spTgt spid="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7" dur="550" fill="hold"/>
                                  <p:tgtEl>
                                    <p:spTgt spid="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1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1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0" dur="550"/>
                                  <p:tgtEl>
                                    <p:spTgt spid="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1" dur="550" fill="hold"/>
                                  <p:tgtEl>
                                    <p:spTgt spid="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2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3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7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4" dur="550"/>
                                  <p:tgtEl>
                                    <p:spTgt spid="7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5" dur="550" fill="hold"/>
                                  <p:tgtEl>
                                    <p:spTgt spid="7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26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27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8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28" dur="550"/>
                                  <p:tgtEl>
                                    <p:spTgt spid="8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29" dur="550" fill="hold"/>
                                  <p:tgtEl>
                                    <p:spTgt spid="8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0" presetID="10" presetClass="entr" presetSubtype="0" fill="hold" nodeType="withEffect">
                            <p:stCondLst>
                              <p:cond delay="100"/>
                            </p:stCondLst>
                            <p:childTnLst>
                              <p:set>
                                <p:cBhvr>
                                  <p:cTn id="31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9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2" dur="550"/>
                                  <p:tgtEl>
                                    <p:spTgt spid="9"/>
                                  </p:tgtEl>
                                </p:cBhvr>
                              </p:animEffect>
                            </p:childTnLst>
                          </p:cTn>
                        </p:par>
                        <p:par>
                          <p:cTn id="33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0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5" dur="550"/>
                                  <p:tgtEl>
                                    <p:spTgt spid="10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36" dur="550" fill="hold"/>
                                  <p:tgtEl>
                                    <p:spTgt spid="10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37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3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1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39" dur="550"/>
                                  <p:tgtEl>
                                    <p:spTgt spid="11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0" dur="550" fill="hold"/>
                                  <p:tgtEl>
                                    <p:spTgt spid="11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1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42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3" dur="550"/>
                                  <p:tgtEl>
                                    <p:spTgt spid="1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4" dur="550" fill="hold"/>
                                  <p:tgtEl>
                                    <p:spTgt spid="1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5" presetID="10" presetClass="entr" presetSubtype="0" fill="hold" nodeType="afterEffect">
                            <p:stCondLst>
                              <p:cond delay="1750"/>
                            </p:stCondLst>
                            <p:childTnLst>
                              <p:set>
                                <p:cBhvr>
                                  <p:cTn id="46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47" dur="550"/>
                                  <p:tgtEl>
                                    <p:spTgt spid="1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48" dur="550" fill="hold"/>
                                  <p:tgtEl>
                                    <p:spTgt spid="1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49" presetID="10" presetClass="entr" presetSubtype="0" fill="hold" nodeType="afterEffect">
                            <p:stCondLst>
                              <p:cond delay="2400"/>
                            </p:stCondLst>
                            <p:childTnLst>
                              <p:set>
                                <p:cBhvr>
                                  <p:cTn id="50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4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1" dur="550"/>
                                  <p:tgtEl>
                                    <p:spTgt spid="14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2" dur="550" fill="hold"/>
                                  <p:tgtEl>
                                    <p:spTgt spid="14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3" presetID="10" presetClass="entr" presetSubtype="0" fill="hold" nodeType="afterEffect">
                            <p:stCondLst>
                              <p:cond delay="3050"/>
                            </p:stCondLst>
                            <p:childTnLst>
                              <p:set>
                                <p:cBhvr>
                                  <p:cTn id="54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5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5" dur="550"/>
                                  <p:tgtEl>
                                    <p:spTgt spid="15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56" dur="550" fill="hold"/>
                                  <p:tgtEl>
                                    <p:spTgt spid="15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57" presetID="10" presetClass="entr" presetSubtype="0" fill="hold" nodeType="afterEffect">
                            <p:stCondLst>
                              <p:cond delay="3700"/>
                            </p:stCondLst>
                            <p:childTnLst>
                              <p:set>
                                <p:cBhvr>
                                  <p:cTn id="58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16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59" dur="550"/>
                                  <p:tgtEl>
                                    <p:spTgt spid="16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60" dur="550" fill="hold"/>
                                  <p:tgtEl>
                                    <p:spTgt spid="16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8FCAEB9-9BA5-4828-9A1E-386624F9DE03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f9d4969d7ee4657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sp>
        <p:nvSpPr>
          <p:cNvPr id="2" name="S24 text 2">
            <a:extLst xmlns:a="http://schemas.openxmlformats.org/drawingml/2006/main">
              <a:ext uri="{FF2B5EF4-FFF2-40B4-BE49-F238E27FC236}">
                <a16:creationId xmlns:a16="http://schemas.microsoft.com/office/drawing/2014/main" id="{43E96742-77E8-4DB3-87E6-A22AFC2D62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1333500" y="4686300"/>
            <a:ext cx="95250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5850" b="0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5850" b="0">
                <a:solidFill>
                  <a:srgbClr val="FFFFFF"/>
                </a:solidFill>
                <a:latin typeface="Aptos"/>
                <a:ea typeface="Aptos"/>
                <a:cs typeface="Aptos"/>
              </a:rPr>
              <a:t>CONGRATULATIONS</a:t>
            </a:r>
          </a:p>
        </p:txBody>
      </p:sp>
      <p:sp>
        <p:nvSpPr>
          <p:cNvPr id="3" name="S24 text 3">
            <a:extLst xmlns:a="http://schemas.openxmlformats.org/drawingml/2006/main">
              <a:ext uri="{FF2B5EF4-FFF2-40B4-BE49-F238E27FC236}">
                <a16:creationId xmlns:a16="http://schemas.microsoft.com/office/drawing/2014/main" id="{66031D4A-5D2E-4ED3-A35A-BD370400F7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2286000" y="5429250"/>
            <a:ext cx="7620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defPPr>
            <a:lvl1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1pPr>
            <a:lvl2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2pPr>
            <a:lvl3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3pPr>
            <a:lvl4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4pPr>
            <a:lvl5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5pPr>
            <a:lvl6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6pPr>
            <a:lvl7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7pPr>
            <a:lvl8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8pPr>
            <a:lvl9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ctr">
              <a:defRPr sz="7350" b="1">
                <a:solidFill>
                  <a:srgbClr val="FFFFFF"/>
                </a:solidFill>
                <a:latin typeface="Aptos"/>
                <a:ea typeface="Aptos"/>
                <a:cs typeface="Aptos"/>
              </a:defRPr>
            </a:pPr>
            <a:r>
              <a:rPr sz="7350" b="1">
                <a:solidFill>
                  <a:srgbClr val="FFFFFF"/>
                </a:solidFill>
                <a:latin typeface="Aptos"/>
                <a:ea typeface="Aptos"/>
                <a:cs typeface="Aptos"/>
              </a:rPr>
              <a:t>EVERYONE!</a:t>
            </a:r>
          </a:p>
        </p:txBody>
      </p:sp>
    </p:spTree>
    <p:extLst>
      <p:ext uri="{BB962C8B-B14F-4D97-AF65-F5344CB8AC3E}">
        <p14:creationId xmlns:p14="http://schemas.microsoft.com/office/powerpoint/2010/main" val="194407332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" dur="550" fill="hold"/>
                                  <p:tgtEl>
                                    <p:spTgt spid="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" presetID="10" presetClass="entr" presetSubtype="0" fill="hold" nodeType="afterEffect">
                            <p:stCondLst>
                              <p:cond delay="110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" dur="550" fill="hold"/>
                                  <p:tgtEl>
                                    <p:spTgt spid="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pic>
        <p:nvPic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157845-EF43-4346-835E-34A9481344D1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ac7fec67c274ba0"/>
          <a:stretch xmlns:a="http://schemas.openxmlformats.org/drawingml/2006/main"/>
        </p:blipFill>
        <p:spPr>
          <a:xfrm xmlns:a="http://schemas.openxmlformats.org/drawingml/2006/main">
            <a:off x="0" y="0"/>
            <a:ext cx="12192000" cy="6858000"/>
          </a:xfrm>
          <a:prstGeom xmlns:a="http://schemas.openxmlformats.org/drawingml/2006/main" prst="rect">
            <a:avLst/>
          </a:prstGeom>
        </p:spPr>
      </p:pic>
      <p:pic>
        <p:nvPic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E076D5-E1BC-4E63-B17B-333693A5318B}"/>
              </a:ext>
            </a:extLst>
          </p:cNvPr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ba290e2d974562"/>
          <a:stretch xmlns:a="http://schemas.openxmlformats.org/drawingml/2006/main"/>
        </p:blipFill>
        <p:spPr>
          <a:xfrm xmlns:a="http://schemas.openxmlformats.org/drawingml/2006/main">
            <a:off x="4356967" y="2324100"/>
            <a:ext cx="2668441" cy="752475"/>
          </a:xfrm>
          <a:prstGeom xmlns:a="http://schemas.openxmlformats.org/drawingml/2006/main" prst="rect">
            <a:avLst/>
          </a:prstGeom>
        </p:spPr>
      </p:pic>
      <p:sp>
        <p:nvSpPr>
          <p:cNvPr id="3" name="S25 text 1">
            <a:extLst xmlns:a="http://schemas.openxmlformats.org/drawingml/2006/main">
              <a:ext uri="{FF2B5EF4-FFF2-40B4-BE49-F238E27FC236}">
                <a16:creationId xmlns:a16="http://schemas.microsoft.com/office/drawing/2014/main" id="{F00CC28D-E9F7-4ECB-851D-66195F70CE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>
            <a:off x="3314954" y="2908405"/>
            <a:ext cx="5525063" cy="1674019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wrap="none" lIns="0" tIns="0" rIns="0" bIns="0" anchor="t">
            <a:noAutofit/>
          </a:bodyPr>
          <a:lstStyle xmlns:a="http://schemas.openxmlformats.org/drawingml/2006/main">
            <a:def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defPPr>
            <a:lvl1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1pPr>
            <a:lvl2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2pPr>
            <a:lvl3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3pPr>
            <a:lvl4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4pPr>
            <a:lvl5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5pPr>
            <a:lvl6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6pPr>
            <a:lvl7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7pPr>
            <a:lvl8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8pPr>
            <a:lvl9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lvl9pPr>
          </a:lstStyle>
          <a:p xmlns:a="http://schemas.openxmlformats.org/drawingml/2006/main">
            <a:pPr algn="l">
              <a:defRPr sz="8788" b="1">
                <a:solidFill>
                  <a:srgbClr val="156082"/>
                </a:solidFill>
                <a:latin typeface="Aptos"/>
                <a:ea typeface="Aptos"/>
                <a:cs typeface="Aptos"/>
              </a:defRPr>
            </a:pPr>
            <a:r>
              <a:rPr sz="8788" b="1">
                <a:solidFill>
                  <a:srgbClr val="156082"/>
                </a:solidFill>
                <a:latin typeface="Aptos"/>
                <a:ea typeface="Aptos"/>
                <a:cs typeface="Aptos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97931262"/>
      </p:ext>
    </p:extLst>
  </p:cSld>
  <p:transition spd="med" advClick="1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5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2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6" dur="550"/>
                                  <p:tgtEl>
                                    <p:spTgt spid="2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7" dur="550" fill="hold"/>
                                  <p:tgtEl>
                                    <p:spTgt spid="2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  <p:par>
                          <p:cTn id="8" presetID="10" presetClass="entr" presetSubtype="0" fill="hold" nodeType="afterEffect">
                            <p:stCondLst>
                              <p:cond delay="450"/>
                            </p:stCondLst>
                            <p:childTnLst>
                              <p:set>
                                <p:cBhvr>
                                  <p:cTn id="9" dur="1" fill="hold">
                                    <p:stCondLst>
                                      <p:cond delay="0"/>
                                    </p:stCondLst>
                                  </p:cTn>
                                  <p:tgtEl>
                                    <p:spTgt spid="3"/>
                                  </p:tgtEl>
                                  <p:attrNameLst>
                                    <p:attrName>style.visibility</p:attrName>
                                  </p:attrNameLst>
                                </p:cBhvr>
                                <p:to>
                                  <p:strVal val="visible"/>
                                </p:to>
                              </p:set>
                              <p:animEffect transition="in" filter="fade">
                                <p:cBhvr>
                                  <p:cTn id="10" dur="550"/>
                                  <p:tgtEl>
                                    <p:spTgt spid="3"/>
                                  </p:tgtEl>
                                </p:cBhvr>
                              </p:animEffect>
                              <p:anim calcmode="lin" valueType="num">
                                <p:cBhvr additive="base">
                                  <p:cTn id="11" dur="550" fill="hold"/>
                                  <p:tgtEl>
                                    <p:spTgt spid="3"/>
                                  </p:tgtEl>
                                  <p:attrNameLst>
                                    <p:attrName>ppt_y</p:attrName>
                                  </p:attrNameLst>
                                </p:cBhvr>
                                <p:tavLst>
                                  <p:tav tm="0">
                                    <p:val>
                                      <p:strVal val="#ppt_y+0.035"/>
                                    </p:val>
                                  </p:tav>
                                  <p:tav tm="100000">
                                    <p:val>
                                      <p:strVal val="#ppt_y"/>
                                    </p:val>
                                  </p:tav>
                                </p:tavLst>
                              </p:anim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">
      <a:majorFont>
        <a:latin typeface="Aptos"/>
        <a:ea typeface=""/>
        <a:cs typeface=""/>
      </a:majorFont>
      <a:minorFont>
        <a:latin typeface="Aptos"/>
        <a:ea typeface=""/>
        <a:cs typeface="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2026-10-28T21:34:29.9530000Z</dcterms:created>
  <dcterms:modified xsi:type="dcterms:W3CDTF">2026-10-28T21:34:29.9540000Z</dcterms:modified>
</coreProperties>
</file>