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7985ee23b54c69" /><Relationship Type="http://schemas.openxmlformats.org/officeDocument/2006/relationships/extended-properties" Target="/docProps/app.xml" Id="Re3c6e09cc129421c" /><Relationship Type="http://schemas.openxmlformats.org/officeDocument/2006/relationships/officeDocument" Target="/ppt/presentation.xml" Id="R6d60ce495b84475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ce9acf982164175"/>
  </p:sldMasterIdLst>
  <p:notesMasterIdLst>
    <p:notesMasterId xmlns:r="http://schemas.openxmlformats.org/officeDocument/2006/relationships" r:id="R24f695d8da974d41"/>
  </p:notesMasterIdLst>
  <p:sldIdLst>
    <p:sldId xmlns:r="http://schemas.openxmlformats.org/officeDocument/2006/relationships" id="256" r:id="Rd09168c32bb14f6b"/>
    <p:sldId xmlns:r="http://schemas.openxmlformats.org/officeDocument/2006/relationships" id="257" r:id="R0e49ab02919d4521"/>
    <p:sldId xmlns:r="http://schemas.openxmlformats.org/officeDocument/2006/relationships" id="258" r:id="R82536d9674c04066"/>
    <p:sldId xmlns:r="http://schemas.openxmlformats.org/officeDocument/2006/relationships" id="259" r:id="Raa79441889654377"/>
    <p:sldId xmlns:r="http://schemas.openxmlformats.org/officeDocument/2006/relationships" id="260" r:id="Rcc46206af2894d5a"/>
    <p:sldId xmlns:r="http://schemas.openxmlformats.org/officeDocument/2006/relationships" id="261" r:id="R5e60cbc2ff624286"/>
    <p:sldId xmlns:r="http://schemas.openxmlformats.org/officeDocument/2006/relationships" id="262" r:id="Rd0a93c75011a4110"/>
    <p:sldId xmlns:r="http://schemas.openxmlformats.org/officeDocument/2006/relationships" id="263" r:id="Rb08ef4a169c34bfa"/>
    <p:sldId xmlns:r="http://schemas.openxmlformats.org/officeDocument/2006/relationships" id="264" r:id="Rb7ce734f576b4718"/>
    <p:sldId xmlns:r="http://schemas.openxmlformats.org/officeDocument/2006/relationships" id="265" r:id="Racd06823aa5b4525"/>
    <p:sldId xmlns:r="http://schemas.openxmlformats.org/officeDocument/2006/relationships" id="266" r:id="Ra0f94e95eac942af"/>
    <p:sldId xmlns:r="http://schemas.openxmlformats.org/officeDocument/2006/relationships" id="267" r:id="R8a5aefcda4f24288"/>
    <p:sldId xmlns:r="http://schemas.openxmlformats.org/officeDocument/2006/relationships" id="268" r:id="R5d5694b040d14d5f"/>
    <p:sldId xmlns:r="http://schemas.openxmlformats.org/officeDocument/2006/relationships" id="269" r:id="Rcde1718edde3448d"/>
    <p:sldId xmlns:r="http://schemas.openxmlformats.org/officeDocument/2006/relationships" id="270" r:id="Rbe95b98ba3c84f1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6f8275032314007" /><Relationship Type="http://schemas.openxmlformats.org/officeDocument/2006/relationships/slideMaster" Target="/ppt/slideMasters/slideMaster1.xml" Id="R2ce9acf982164175" /><Relationship Type="http://schemas.openxmlformats.org/officeDocument/2006/relationships/notesMaster" Target="/ppt/notesMasters/notesMaster1.xml" Id="R24f695d8da974d41" /><Relationship Type="http://schemas.openxmlformats.org/officeDocument/2006/relationships/presProps" Target="/ppt/presProps.xml" Id="R75462503fc4a474c" /><Relationship Type="http://schemas.openxmlformats.org/officeDocument/2006/relationships/tableStyles" Target="/ppt/tableStyles.xml" Id="R45221b7323c341fe" /><Relationship Type="http://schemas.openxmlformats.org/officeDocument/2006/relationships/slide" Target="/ppt/slides/slide1.xml" Id="Rd09168c32bb14f6b" /><Relationship Type="http://schemas.openxmlformats.org/officeDocument/2006/relationships/slide" Target="/ppt/slides/slide2.xml" Id="R0e49ab02919d4521" /><Relationship Type="http://schemas.openxmlformats.org/officeDocument/2006/relationships/slide" Target="/ppt/slides/slide3.xml" Id="R82536d9674c04066" /><Relationship Type="http://schemas.openxmlformats.org/officeDocument/2006/relationships/slide" Target="/ppt/slides/slide4.xml" Id="Raa79441889654377" /><Relationship Type="http://schemas.openxmlformats.org/officeDocument/2006/relationships/slide" Target="/ppt/slides/slide5.xml" Id="Rcc46206af2894d5a" /><Relationship Type="http://schemas.openxmlformats.org/officeDocument/2006/relationships/slide" Target="/ppt/slides/slide6.xml" Id="R5e60cbc2ff624286" /><Relationship Type="http://schemas.openxmlformats.org/officeDocument/2006/relationships/slide" Target="/ppt/slides/slide7.xml" Id="Rd0a93c75011a4110" /><Relationship Type="http://schemas.openxmlformats.org/officeDocument/2006/relationships/slide" Target="/ppt/slides/slide8.xml" Id="Rb08ef4a169c34bfa" /><Relationship Type="http://schemas.openxmlformats.org/officeDocument/2006/relationships/slide" Target="/ppt/slides/slide9.xml" Id="Rb7ce734f576b4718" /><Relationship Type="http://schemas.openxmlformats.org/officeDocument/2006/relationships/slide" Target="/ppt/slides/slide10.xml" Id="Racd06823aa5b4525" /><Relationship Type="http://schemas.openxmlformats.org/officeDocument/2006/relationships/slide" Target="/ppt/slides/slide11.xml" Id="Ra0f94e95eac942af" /><Relationship Type="http://schemas.openxmlformats.org/officeDocument/2006/relationships/slide" Target="/ppt/slides/slide12.xml" Id="R8a5aefcda4f24288" /><Relationship Type="http://schemas.openxmlformats.org/officeDocument/2006/relationships/slide" Target="/ppt/slides/slide13.xml" Id="R5d5694b040d14d5f" /><Relationship Type="http://schemas.openxmlformats.org/officeDocument/2006/relationships/slide" Target="/ppt/slides/slide14.xml" Id="Rcde1718edde3448d" /><Relationship Type="http://schemas.openxmlformats.org/officeDocument/2006/relationships/slide" Target="/ppt/slides/slide15.xml" Id="Rbe95b98ba3c84f1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de0e2c63cfa480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cc69e0123724362" /><Relationship Type="http://schemas.openxmlformats.org/officeDocument/2006/relationships/notesMaster" Target="/ppt/notesMasters/notesMaster1.xml" Id="Rd275fe8f47ac4ac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b255fba29f74465" /><Relationship Type="http://schemas.openxmlformats.org/officeDocument/2006/relationships/notesMaster" Target="/ppt/notesMasters/notesMaster1.xml" Id="R539c289cb68347a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aacefc7686c4732" /><Relationship Type="http://schemas.openxmlformats.org/officeDocument/2006/relationships/notesMaster" Target="/ppt/notesMasters/notesMaster1.xml" Id="R3b53788f3bb3484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030b4e571bc489c" /><Relationship Type="http://schemas.openxmlformats.org/officeDocument/2006/relationships/notesMaster" Target="/ppt/notesMasters/notesMaster1.xml" Id="Rb383ea631cd04af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8ec777dba6d42e8" /><Relationship Type="http://schemas.openxmlformats.org/officeDocument/2006/relationships/notesMaster" Target="/ppt/notesMasters/notesMaster1.xml" Id="R018b26820dc44ee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75ab42ef5c3406c" /><Relationship Type="http://schemas.openxmlformats.org/officeDocument/2006/relationships/notesMaster" Target="/ppt/notesMasters/notesMaster1.xml" Id="Rab43fe1e3acb4ba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2118688ff5846cb" /><Relationship Type="http://schemas.openxmlformats.org/officeDocument/2006/relationships/notesMaster" Target="/ppt/notesMasters/notesMaster1.xml" Id="R5ea3f669024f4fa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cd7c034d57045bf" /><Relationship Type="http://schemas.openxmlformats.org/officeDocument/2006/relationships/notesMaster" Target="/ppt/notesMasters/notesMaster1.xml" Id="Reedd6ca12b0b48a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c82ffc424845b8" /><Relationship Type="http://schemas.openxmlformats.org/officeDocument/2006/relationships/notesMaster" Target="/ppt/notesMasters/notesMaster1.xml" Id="Rbc780e5564444e3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c68ff1fccaa4ab4" /><Relationship Type="http://schemas.openxmlformats.org/officeDocument/2006/relationships/notesMaster" Target="/ppt/notesMasters/notesMaster1.xml" Id="R112dc11356a1415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7ab7b3b72ce493c" /><Relationship Type="http://schemas.openxmlformats.org/officeDocument/2006/relationships/notesMaster" Target="/ppt/notesMasters/notesMaster1.xml" Id="R6f5bf42ab42444d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48a32524940407b" /><Relationship Type="http://schemas.openxmlformats.org/officeDocument/2006/relationships/notesMaster" Target="/ppt/notesMasters/notesMaster1.xml" Id="R022e38a9e3fb45e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ed1c2436dff4883" /><Relationship Type="http://schemas.openxmlformats.org/officeDocument/2006/relationships/notesMaster" Target="/ppt/notesMasters/notesMaster1.xml" Id="Rd0886532dfdf403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2db5ecb0e0e401a" /><Relationship Type="http://schemas.openxmlformats.org/officeDocument/2006/relationships/notesMaster" Target="/ppt/notesMasters/notesMaster1.xml" Id="R1f5ea360427d410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3098e8c47c04948" /><Relationship Type="http://schemas.openxmlformats.org/officeDocument/2006/relationships/notesMaster" Target="/ppt/notesMasters/notesMaster1.xml" Id="R2ab31397be8a458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“DRIVE”</a:t>
            </a:r>
          </a:p>
          <a:p xmlns:a="http://schemas.openxmlformats.org/drawingml/2006/main">
            <a:r>
              <a:t>The Surprising Truth About What Motivates Us</a:t>
            </a:r>
          </a:p>
          <a:p xmlns:a="http://schemas.openxmlformats.org/drawingml/2006/main">
            <a:r>
              <a:t>CHAPTER 3: Type I and Type X</a:t>
            </a:r>
          </a:p>
          <a:p xmlns:a="http://schemas.openxmlformats.org/drawingml/2006/main">
            <a:r>
              <a:t>CHAPTER 4: Autonomy</a:t>
            </a:r>
          </a:p>
          <a:p xmlns:a="http://schemas.openxmlformats.org/drawingml/2006/main">
            <a:r>
              <a:t>By Daniel H. Pink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2.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CHAPTER # 3</a:t>
            </a:r>
          </a:p>
          <a:p xmlns:a="http://schemas.openxmlformats.org/drawingml/2006/main">
            <a:r>
              <a:t>OVERVIEW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3.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From Motivation 2.0 to 3.0</a:t>
            </a:r>
          </a:p>
          <a:p xmlns:a="http://schemas.openxmlformats.org/drawingml/2006/main">
            <a:r>
              <a:t>Motivation 2.0: External carrots-and-sticks, fuels Type X behavior.</a:t>
            </a:r>
          </a:p>
          <a:p xmlns:a="http://schemas.openxmlformats.org/drawingml/2006/main">
            <a:r>
              <a:t>Motivation 3.0: Intrinsic drive of Autonomy-Mastery-Purpose, fuels Type I.</a:t>
            </a:r>
          </a:p>
          <a:p xmlns:a="http://schemas.openxmlformats.org/drawingml/2006/main">
            <a:r>
              <a:t>Chapter 3 argues we must upgrade to 3.0 for modern, creative work.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4.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Type X and Type I</a:t>
            </a:r>
          </a:p>
          <a:p xmlns:a="http://schemas.openxmlformats.org/drawingml/2006/main">
            <a:r>
              <a:t>Type X (Extrinsic) behavior is the natural outgrowth of the old “carrots-and-sticks” Operating</a:t>
            </a:r>
          </a:p>
          <a:p xmlns:a="http://schemas.openxmlformats.org/drawingml/2006/main">
            <a:r>
              <a:t>System 2.0. It’s powered primarily by external rewards money, trophies, status or the fear of losing them.</a:t>
            </a:r>
          </a:p>
          <a:p xmlns:a="http://schemas.openxmlformats.org/drawingml/2006/main">
            <a:r>
              <a:t>Satisfaction with the activity itself is secondary.</a:t>
            </a:r>
          </a:p>
          <a:p xmlns:a="http://schemas.openxmlformats.org/drawingml/2006/main">
            <a:r>
              <a:t>Type I (Intrinsic) behavior underpins the upgrade Pink calls Motivation 3.0. It focuses on the</a:t>
            </a:r>
          </a:p>
          <a:p xmlns:a="http://schemas.openxmlformats.org/drawingml/2006/main">
            <a:r>
              <a:t>inherent enjoyment, challenge, and sense of meaning inside the task; any external payoff is a welcome</a:t>
            </a:r>
          </a:p>
          <a:p xmlns:a="http://schemas.openxmlformats.org/drawingml/2006/main">
            <a:r>
              <a:t>but non-essential bonus.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5.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Type X and Type I Core Differences</a:t>
            </a:r>
          </a:p>
          <a:p xmlns:a="http://schemas.openxmlformats.org/drawingml/2006/main">
            <a:r>
              <a:t>Dimension Type X (Extrinsic) Type I (Intrinsic)</a:t>
            </a:r>
          </a:p>
          <a:p xmlns:a="http://schemas.openxmlformats.org/drawingml/2006/main">
            <a:r>
              <a:t>Primary fuel External rewards &amp; punishments Autonomy, mastery, purpose</a:t>
            </a:r>
          </a:p>
          <a:p xmlns:a="http://schemas.openxmlformats.org/drawingml/2006/main">
            <a:r>
              <a:t>Baseline “hygiene factor”-must</a:t>
            </a:r>
          </a:p>
          <a:p xmlns:a="http://schemas.openxmlformats.org/drawingml/2006/main">
            <a:r>
              <a:t>View of Money Central motivator</a:t>
            </a:r>
          </a:p>
          <a:p xmlns:a="http://schemas.openxmlformats.org/drawingml/2006/main">
            <a:r>
              <a:t>Be fair but isn’t the point</a:t>
            </a:r>
          </a:p>
          <a:p xmlns:a="http://schemas.openxmlformats.org/drawingml/2006/main">
            <a:r>
              <a:t>Performance horizon Good short-term, fades fast Steady, superior long-term results</a:t>
            </a:r>
          </a:p>
          <a:p xmlns:a="http://schemas.openxmlformats.org/drawingml/2006/main">
            <a:r>
              <a:t>Narrow focus, more shortcuts/</a:t>
            </a:r>
          </a:p>
          <a:p xmlns:a="http://schemas.openxmlformats.org/drawingml/2006/main">
            <a:r>
              <a:t>Creativity &amp; ethics Wider vision, higher integrity</a:t>
            </a:r>
          </a:p>
          <a:p xmlns:a="http://schemas.openxmlformats.org/drawingml/2006/main">
            <a:r>
              <a:t>cheating</a:t>
            </a:r>
          </a:p>
          <a:p xmlns:a="http://schemas.openxmlformats.org/drawingml/2006/main">
            <a:r>
              <a:t>Psychological health More stress and lower satisfaction Higher self-esteem &amp; well-being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6.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Science: Self – Determination Theory (SDT)</a:t>
            </a:r>
          </a:p>
          <a:p xmlns:a="http://schemas.openxmlformats.org/drawingml/2006/main">
            <a:r>
              <a:t>Innate psychological needs drive Type I:</a:t>
            </a:r>
          </a:p>
          <a:p xmlns:a="http://schemas.openxmlformats.org/drawingml/2006/main">
            <a:r>
              <a:t>The Science: • Competence – the urge to get better at things.</a:t>
            </a:r>
          </a:p>
          <a:p xmlns:a="http://schemas.openxmlformats.org/drawingml/2006/main">
            <a:r>
              <a:t>• Autonomy – the desire to direct our own lives.</a:t>
            </a:r>
          </a:p>
          <a:p xmlns:a="http://schemas.openxmlformats.org/drawingml/2006/main">
            <a:r>
              <a:t>Self-Determination Theory (SDT) • Relatedness – the longing to connect to others.</a:t>
            </a:r>
          </a:p>
          <a:p xmlns:a="http://schemas.openxmlformats.org/drawingml/2006/main">
            <a:r>
              <a:t>When environments satisfy these, performance &amp; well-being rise.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When an environment meets these needs, the source describes higher performance and well-being.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7.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Why Type I Outperforms</a:t>
            </a:r>
          </a:p>
          <a:p xmlns:a="http://schemas.openxmlformats.org/drawingml/2006/main">
            <a:r>
              <a:t>Intrinsic motives compound over time – a renewable resources.</a:t>
            </a:r>
          </a:p>
          <a:p xmlns:a="http://schemas.openxmlformats.org/drawingml/2006/main">
            <a:r>
              <a:t>High creativity, ethical behavior, resilience, and job satisfaction.</a:t>
            </a:r>
          </a:p>
          <a:p xmlns:a="http://schemas.openxmlformats.org/drawingml/2006/main">
            <a:r>
              <a:t>Research shows intrinsically motivated people beat reward-seekers in the long run.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8.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Practical Implications</a:t>
            </a:r>
          </a:p>
          <a:p xmlns:a="http://schemas.openxmlformats.org/drawingml/2006/main">
            <a:r>
              <a:t>Pay Audit Design Model</a:t>
            </a:r>
          </a:p>
          <a:p xmlns:a="http://schemas.openxmlformats.org/drawingml/2006/main">
            <a:r>
              <a:t>Pay fairness first; Audit culture- replace Design roles that nourish Model Type I behavior</a:t>
            </a:r>
          </a:p>
          <a:p xmlns:a="http://schemas.openxmlformats.org/drawingml/2006/main">
            <a:r>
              <a:t>Then focus on autonomy, Quotas &amp; rankings with Competence and to create contagious</a:t>
            </a:r>
          </a:p>
          <a:p xmlns:a="http://schemas.openxmlformats.org/drawingml/2006/main">
            <a:r>
              <a:t>Mastery, purpose. Learning &amp; craftsmanship. Self-direction. norms.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9.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CHAPTER # 4</a:t>
            </a:r>
          </a:p>
          <a:p xmlns:a="http://schemas.openxmlformats.org/drawingml/2006/main">
            <a:r>
              <a:t>OVERVIEW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10.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Power of the Alphabet</a:t>
            </a:r>
          </a:p>
          <a:p xmlns:a="http://schemas.openxmlformats.org/drawingml/2006/main">
            <a:r>
              <a:t>o Meyer Friedman and Ray Rosenman were physicians who coined the terms for “Type A” and “Type B” personalities through their observations of patients who</a:t>
            </a:r>
          </a:p>
          <a:p xmlns:a="http://schemas.openxmlformats.org/drawingml/2006/main">
            <a:r>
              <a:t>developed heart disease.</a:t>
            </a:r>
          </a:p>
          <a:p xmlns:a="http://schemas.openxmlformats.org/drawingml/2006/main">
            <a:r>
              <a:t>o Type A and B personalities have similar amounts of ambition, but their difference is how they handle their ambition or “drive.” They described Type B’s ambition</a:t>
            </a:r>
          </a:p>
          <a:p xmlns:a="http://schemas.openxmlformats.org/drawingml/2006/main">
            <a:r>
              <a:t>as something that “seems to steady him, give confidence and security to him” in contrast to how Type A’s ambition would “goad, irritate, and infuriate” them.</a:t>
            </a:r>
          </a:p>
          <a:p xmlns:a="http://schemas.openxmlformats.org/drawingml/2006/main">
            <a:r>
              <a:t>o Douglas McGregor was a management professor at MIT who used his previous experience as the president of Antioch College to create his own alphabet-</a:t>
            </a:r>
          </a:p>
          <a:p xmlns:a="http://schemas.openxmlformats.org/drawingml/2006/main">
            <a:r>
              <a:t>based theory.</a:t>
            </a:r>
          </a:p>
          <a:p xmlns:a="http://schemas.openxmlformats.org/drawingml/2006/main">
            <a:r>
              <a:t>o He sought to describe two types of management outlooks, Theory X and Theory Y. Theory X leaders assumed that people “fundamentally disliked work and</a:t>
            </a:r>
          </a:p>
          <a:p xmlns:a="http://schemas.openxmlformats.org/drawingml/2006/main">
            <a:r>
              <a:t>would avoid it if they could.” This lead to a carrot and stick approach to management. McGregor proposed Theory Y as a way of viewing work as a natural part of</a:t>
            </a:r>
          </a:p>
          <a:p xmlns:a="http://schemas.openxmlformats.org/drawingml/2006/main">
            <a:r>
              <a:t>an employees life that allowed them to express creativity and encouraged them to seek responsibility.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11.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Autonomy</a:t>
            </a:r>
          </a:p>
          <a:p xmlns:a="http://schemas.openxmlformats.org/drawingml/2006/main">
            <a:r>
              <a:t>❑ROWE (Results-Only Work Environment) at Meddius:</a:t>
            </a:r>
          </a:p>
          <a:p xmlns:a="http://schemas.openxmlformats.org/drawingml/2006/main">
            <a:r>
              <a:t>•Focuses on results, not hours or location.</a:t>
            </a:r>
          </a:p>
          <a:p xmlns:a="http://schemas.openxmlformats.org/drawingml/2006/main">
            <a:r>
              <a:t>•Boosted productivity and reduced stress.</a:t>
            </a:r>
          </a:p>
          <a:p xmlns:a="http://schemas.openxmlformats.org/drawingml/2006/main">
            <a:r>
              <a:t>•Ideal for creative, high-level work.</a:t>
            </a:r>
          </a:p>
          <a:p xmlns:a="http://schemas.openxmlformats.org/drawingml/2006/main">
            <a:r>
              <a:t>❑Autonomy &gt; Control:</a:t>
            </a:r>
          </a:p>
          <a:p xmlns:a="http://schemas.openxmlformats.org/drawingml/2006/main">
            <a:r>
              <a:t>•Traditional management uses supervision and “if-then” rewards.</a:t>
            </a:r>
          </a:p>
          <a:p xmlns:a="http://schemas.openxmlformats.org/drawingml/2006/main">
            <a:r>
              <a:t>•Pink argues people are naturally self-motivated.</a:t>
            </a:r>
          </a:p>
          <a:p xmlns:a="http://schemas.openxmlformats.org/drawingml/2006/main">
            <a:r>
              <a:t>❑Self-Determination Theory (SDT):</a:t>
            </a:r>
          </a:p>
          <a:p xmlns:a="http://schemas.openxmlformats.org/drawingml/2006/main">
            <a:r>
              <a:t>•People seek autonomy, mastery, and purpose.</a:t>
            </a:r>
          </a:p>
          <a:p xmlns:a="http://schemas.openxmlformats.org/drawingml/2006/main">
            <a:r>
              <a:t>•Autonomy isn't independence; it's about having choice, even in teams.</a:t>
            </a:r>
          </a:p>
          <a:p xmlns:a="http://schemas.openxmlformats.org/drawingml/2006/main">
            <a:r>
              <a:t>❑Key Insights:</a:t>
            </a:r>
          </a:p>
          <a:p xmlns:a="http://schemas.openxmlformats.org/drawingml/2006/main">
            <a:r>
              <a:t>•Autonomy improves well-being and performance.</a:t>
            </a:r>
          </a:p>
          <a:p xmlns:a="http://schemas.openxmlformats.org/drawingml/2006/main">
            <a:r>
              <a:t>•Employees value freedom more than financial incentives.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Pink’s autonomy, mastery, and purpose framework is distinct from SDT’s competence, autonomy, and relatedness needs.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12.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FedEx Days</a:t>
            </a:r>
          </a:p>
          <a:p xmlns:a="http://schemas.openxmlformats.org/drawingml/2006/main">
            <a:r>
              <a:t>❑Originally implemented at an Australian software company called Atlassian.</a:t>
            </a:r>
          </a:p>
          <a:p xmlns:a="http://schemas.openxmlformats.org/drawingml/2006/main">
            <a:r>
              <a:t>❑Developers were given 24 hours to work on anything they wanted, however they wanted, with no management interference.</a:t>
            </a:r>
          </a:p>
          <a:p xmlns:a="http://schemas.openxmlformats.org/drawingml/2006/main">
            <a:r>
              <a:t>❑The only rule: at the end of the 24 hours, they had to deliver something, hence the name "FedEx Days" (because they had to "deliver overnight").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13.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Four Essentials</a:t>
            </a:r>
          </a:p>
          <a:p xmlns:a="http://schemas.openxmlformats.org/drawingml/2006/main">
            <a:r>
              <a:t>Task – The ability to choose what you work on</a:t>
            </a:r>
          </a:p>
          <a:p xmlns:a="http://schemas.openxmlformats.org/drawingml/2006/main">
            <a:r>
              <a:t>Time – Flexibility in when you do the work</a:t>
            </a:r>
          </a:p>
          <a:p xmlns:a="http://schemas.openxmlformats.org/drawingml/2006/main">
            <a:r>
              <a:t>Technique – Freedom in how you complete the work</a:t>
            </a:r>
          </a:p>
          <a:p xmlns:a="http://schemas.openxmlformats.org/drawingml/2006/main">
            <a:r>
              <a:t>Team – Choice in who you work with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14.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Type I vs Type X In Action</a:t>
            </a:r>
          </a:p>
          <a:p xmlns:a="http://schemas.openxmlformats.org/drawingml/2006/main">
            <a:r>
              <a:t>Discuss:</a:t>
            </a:r>
          </a:p>
          <a:p xmlns:a="http://schemas.openxmlformats.org/drawingml/2006/main">
            <a:r>
              <a:t>Share an example of when Share an example when you How did your performance</a:t>
            </a:r>
          </a:p>
          <a:p xmlns:a="http://schemas.openxmlformats.org/drawingml/2006/main">
            <a:r>
              <a:t>you were motivated by were driven mainly by differ? How did your satisfaction</a:t>
            </a:r>
          </a:p>
          <a:p xmlns:a="http://schemas.openxmlformats.org/drawingml/2006/main">
            <a:r>
              <a:t>intrinsicrewards. extrinsicrewards. or engagement differ?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Dive-Presentation 2.pdf, page 15. Based on Daniel H. Pink, Drive, chapters 3 and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THANK YOU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8a0088275fd4a9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d311aedd3104a66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81a8b3d7224862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5810ca0ef524117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0e6b5821ab14eed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0c1783fc6e4bc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E4699A8-3982-48DB-A616-616FD354A34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B305649B-CBA9-400E-B2A3-09A931438277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62BF2F99-FC2B-451F-8100-4702A3E8E19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BFEDC5DD-DBB0-49CB-9A5B-3E9532A9DCA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868D5151-FF0F-4873-AAB3-2E3D5945C0F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6745FEF9-635B-4B4B-9371-AA7BD25FDDC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29780401-D407-4466-A805-9FCBA0AA9EE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B246D017-951F-4B3E-B5DC-F587F42EEC3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CABC1793-61B7-473F-88D1-2573FA5D03F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3A712D7A-3CDC-4B6D-B3C1-DC61676FC47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d442cdce60d4a92" /><Relationship Type="http://schemas.openxmlformats.org/officeDocument/2006/relationships/slideLayout" Target="/ppt/slideLayouts/slideLayout1.xml" Id="Rfcd490413c5c40b9" /><Relationship Type="http://schemas.openxmlformats.org/officeDocument/2006/relationships/slideLayout" Target="/ppt/slideLayouts/slideLayout2.xml" Id="R0cbe62f8480a4bf1" /><Relationship Type="http://schemas.openxmlformats.org/officeDocument/2006/relationships/slideLayout" Target="/ppt/slideLayouts/slideLayout3.xml" Id="R16077dbad6f34983" /><Relationship Type="http://schemas.openxmlformats.org/officeDocument/2006/relationships/slideLayout" Target="/ppt/slideLayouts/slideLayout4.xml" Id="R604bd9afdba247f3" /><Relationship Type="http://schemas.openxmlformats.org/officeDocument/2006/relationships/slideLayout" Target="/ppt/slideLayouts/slideLayout5.xml" Id="R23f633765d374280" /><Relationship Type="http://schemas.openxmlformats.org/officeDocument/2006/relationships/slideLayout" Target="/ppt/slideLayouts/slideLayout6.xml" Id="R73a7d40b1d4244c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cd490413c5c40b9"/>
    <p:sldLayoutId xmlns:r="http://schemas.openxmlformats.org/officeDocument/2006/relationships" id="2147483650" r:id="R0cbe62f8480a4bf1"/>
    <p:sldLayoutId xmlns:r="http://schemas.openxmlformats.org/officeDocument/2006/relationships" id="2147483651" r:id="R16077dbad6f34983"/>
    <p:sldLayoutId xmlns:r="http://schemas.openxmlformats.org/officeDocument/2006/relationships" id="2147483652" r:id="R604bd9afdba247f3"/>
    <p:sldLayoutId xmlns:r="http://schemas.openxmlformats.org/officeDocument/2006/relationships" id="2147483653" r:id="R23f633765d374280"/>
    <p:sldLayoutId xmlns:r="http://schemas.openxmlformats.org/officeDocument/2006/relationships" id="2147483654" r:id="R73a7d40b1d4244c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fa60bb8528f4f4c" /><Relationship Type="http://schemas.openxmlformats.org/officeDocument/2006/relationships/image" Target="/ppt/media/image.jpeg" Id="R5d99d8dba2bc41c1" /><Relationship Type="http://schemas.openxmlformats.org/officeDocument/2006/relationships/image" Target="/ppt/media/image.png" Id="R2640ea6938464df5" /><Relationship Type="http://schemas.openxmlformats.org/officeDocument/2006/relationships/notesSlide" Target="/ppt/notesSlides/notesSlide1.xml" Id="Rfde21c04bd0a448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d1683627cf34fc9" /><Relationship Type="http://schemas.openxmlformats.org/officeDocument/2006/relationships/image" Target="/ppt/media/image2.jpeg" Id="Rde3ff45d0df24d29" /><Relationship Type="http://schemas.openxmlformats.org/officeDocument/2006/relationships/notesSlide" Target="/ppt/notesSlides/notesSlide2.xml" Id="R175fc0f7ffaf430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47a871a85bd4e94" /><Relationship Type="http://schemas.openxmlformats.org/officeDocument/2006/relationships/image" Target="/ppt/media/image3.jpeg" Id="Rabff8e9fb0114b44" /><Relationship Type="http://schemas.openxmlformats.org/officeDocument/2006/relationships/image" Target="/ppt/media/image2.png" Id="R277072879c334277" /><Relationship Type="http://schemas.openxmlformats.org/officeDocument/2006/relationships/notesSlide" Target="/ppt/notesSlides/notesSlide3.xml" Id="R7f8e100b1dbc482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7dcbbec942b4369" /><Relationship Type="http://schemas.openxmlformats.org/officeDocument/2006/relationships/image" Target="/ppt/media/image4.jpeg" Id="R6e21e62141214fc7" /><Relationship Type="http://schemas.openxmlformats.org/officeDocument/2006/relationships/notesSlide" Target="/ppt/notesSlides/notesSlide4.xml" Id="Rcabf927236eb4a4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31124ab21894e28" /><Relationship Type="http://schemas.openxmlformats.org/officeDocument/2006/relationships/image" Target="/ppt/media/image5.jpeg" Id="R66fbc5d3d3f64129" /><Relationship Type="http://schemas.openxmlformats.org/officeDocument/2006/relationships/notesSlide" Target="/ppt/notesSlides/notesSlide5.xml" Id="R305c0a4a7a3d402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e0155f9d481455f" /><Relationship Type="http://schemas.openxmlformats.org/officeDocument/2006/relationships/image" Target="/ppt/media/image6.jpeg" Id="R43ff1e6bb428488f" /><Relationship Type="http://schemas.openxmlformats.org/officeDocument/2006/relationships/notesSlide" Target="/ppt/notesSlides/notesSlide6.xml" Id="R5f03c2572bfa43a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e567f2a977d4e6c" /><Relationship Type="http://schemas.openxmlformats.org/officeDocument/2006/relationships/image" Target="/ppt/media/image7.jpeg" Id="Rfb4c46eff6c846ef" /><Relationship Type="http://schemas.openxmlformats.org/officeDocument/2006/relationships/image" Target="/ppt/media/image3.png" Id="Rcb7a84d145914728" /><Relationship Type="http://schemas.openxmlformats.org/officeDocument/2006/relationships/image" Target="/ppt/media/image4.png" Id="R768c5b64b10346d7" /><Relationship Type="http://schemas.openxmlformats.org/officeDocument/2006/relationships/image" Target="/ppt/media/image5.png" Id="Reeebddd78f3144c3" /><Relationship Type="http://schemas.openxmlformats.org/officeDocument/2006/relationships/notesSlide" Target="/ppt/notesSlides/notesSlide7.xml" Id="R227bce4b9f2d4a0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9a2952ae14d4341" /><Relationship Type="http://schemas.openxmlformats.org/officeDocument/2006/relationships/image" Target="/ppt/media/image8.jpeg" Id="R1a63a82d6112454d" /><Relationship Type="http://schemas.openxmlformats.org/officeDocument/2006/relationships/notesSlide" Target="/ppt/notesSlides/notesSlide8.xml" Id="Ra8a0fb548372419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f3e050bd6f94378" /><Relationship Type="http://schemas.openxmlformats.org/officeDocument/2006/relationships/image" Target="/ppt/media/image9.jpeg" Id="Recc28808e56945cc" /><Relationship Type="http://schemas.openxmlformats.org/officeDocument/2006/relationships/notesSlide" Target="/ppt/notesSlides/notesSlide9.xml" Id="R243a8405a50d430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8671d85f0bb4831" /><Relationship Type="http://schemas.openxmlformats.org/officeDocument/2006/relationships/image" Target="/ppt/media/image10.jpeg" Id="R0c4d4acda0fb4bd2" /><Relationship Type="http://schemas.openxmlformats.org/officeDocument/2006/relationships/notesSlide" Target="/ppt/notesSlides/notesSlide10.xml" Id="Rae2d7b2b60c0423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d3aff2c59da42af" /><Relationship Type="http://schemas.openxmlformats.org/officeDocument/2006/relationships/image" Target="/ppt/media/image11.jpeg" Id="R13ab30a910f14c08" /><Relationship Type="http://schemas.openxmlformats.org/officeDocument/2006/relationships/image" Target="/ppt/media/image6.png" Id="R262fbf4e24c94e70" /><Relationship Type="http://schemas.openxmlformats.org/officeDocument/2006/relationships/notesSlide" Target="/ppt/notesSlides/notesSlide11.xml" Id="Re7a0571c5996437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aac990c885a4da9" /><Relationship Type="http://schemas.openxmlformats.org/officeDocument/2006/relationships/image" Target="/ppt/media/image12.jpeg" Id="Rcca380011df64935" /><Relationship Type="http://schemas.openxmlformats.org/officeDocument/2006/relationships/notesSlide" Target="/ppt/notesSlides/notesSlide12.xml" Id="Re06c6fd7a8384e7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7db3ca12f4e4ef3" /><Relationship Type="http://schemas.openxmlformats.org/officeDocument/2006/relationships/image" Target="/ppt/media/image13.jpeg" Id="R23b1deaa1b244f5c" /><Relationship Type="http://schemas.openxmlformats.org/officeDocument/2006/relationships/notesSlide" Target="/ppt/notesSlides/notesSlide13.xml" Id="Rf63966a130b348f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e44d519c2954907" /><Relationship Type="http://schemas.openxmlformats.org/officeDocument/2006/relationships/image" Target="/ppt/media/image14.jpeg" Id="R7be612d2a6bc45a6" /><Relationship Type="http://schemas.openxmlformats.org/officeDocument/2006/relationships/notesSlide" Target="/ppt/notesSlides/notesSlide14.xml" Id="Rcdecc50db4a6440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554247d06854c3d" /><Relationship Type="http://schemas.openxmlformats.org/officeDocument/2006/relationships/image" Target="/ppt/media/image15.jpeg" Id="R9b39a17de7ec424e" /><Relationship Type="http://schemas.openxmlformats.org/officeDocument/2006/relationships/notesSlide" Target="/ppt/notesSlides/notesSlide15.xml" Id="Ref4b3452c3834599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F68D2B-37F1-46D9-9961-0FD7663C46F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99d8dba2bc41c1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40D96C-B9A4-43B5-AA3A-772EC46CC88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40ea6938464df5"/>
          <a:stretch xmlns:a="http://schemas.openxmlformats.org/drawingml/2006/main"/>
        </p:blipFill>
        <p:spPr>
          <a:xfrm xmlns:a="http://schemas.openxmlformats.org/drawingml/2006/main">
            <a:off x="4953000" y="480152"/>
            <a:ext cx="2095500" cy="2087696"/>
          </a:xfrm>
          <a:prstGeom xmlns:a="http://schemas.openxmlformats.org/drawingml/2006/main" prst="rect">
            <a:avLst/>
          </a:prstGeom>
        </p:spPr>
      </p:pic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D3561B03-B9CE-4D95-BDB4-D91C28B6D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67000" y="2571750"/>
            <a:ext cx="68580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84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84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DRIVE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E800557B-8B38-4F92-A416-E0FE8F0F5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57375" y="3924300"/>
            <a:ext cx="9048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25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The Surprising Truth About What Motivates Us</a:t>
            </a:r>
          </a:p>
        </p:txBody>
      </p:sp>
      <p:sp>
        <p:nvSpPr>
          <p:cNvPr id="6" name="Build 2 text 3">
            <a:extLst xmlns:a="http://schemas.openxmlformats.org/drawingml/2006/main">
              <a:ext uri="{FF2B5EF4-FFF2-40B4-BE49-F238E27FC236}">
                <a16:creationId xmlns:a16="http://schemas.microsoft.com/office/drawing/2014/main" id="{92C6AFFE-FFB5-4B0E-B446-251932CE4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19375" y="4591050"/>
            <a:ext cx="76200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400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CHAPTER 3: Type I and Type X</a:t>
            </a:r>
          </a:p>
          <a:p xmlns:a="http://schemas.openxmlformats.org/drawingml/2006/main">
            <a:pPr algn="ctr">
              <a:defRPr sz="24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400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CHAPTER 4: Autonomy</a:t>
            </a:r>
          </a:p>
        </p:txBody>
      </p:sp>
      <p:sp>
        <p:nvSpPr>
          <p:cNvPr id="7" name="Build 3 text 4">
            <a:extLst xmlns:a="http://schemas.openxmlformats.org/drawingml/2006/main">
              <a:ext uri="{FF2B5EF4-FFF2-40B4-BE49-F238E27FC236}">
                <a16:creationId xmlns:a16="http://schemas.microsoft.com/office/drawing/2014/main" id="{3CD469B7-BB29-4846-9210-1468236E2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5648325"/>
            <a:ext cx="6096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250" b="1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73443"/>
                </a:solidFill>
                <a:latin typeface="Aptos"/>
                <a:ea typeface="Aptos"/>
                <a:cs typeface="Aptos"/>
              </a:rPr>
              <a:t>By Daniel H. Pink</a:t>
            </a:r>
          </a:p>
        </p:txBody>
      </p:sp>
    </p:spTree>
    <p:extLst>
      <p:ext uri="{BB962C8B-B14F-4D97-AF65-F5344CB8AC3E}">
        <p14:creationId xmlns:p14="http://schemas.microsoft.com/office/powerpoint/2010/main" val="981680161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0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EA18F4-0BFA-4BA5-874A-C2186A0168E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3ff45d0df24d29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84392B5A-EB33-43FA-B76D-D1CA9F2B1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2476500"/>
            <a:ext cx="8763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75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CHAPTER 3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151DDDBD-4052-47C4-BA61-46F6931E5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3800475"/>
            <a:ext cx="6286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I and Type X</a:t>
            </a:r>
          </a:p>
        </p:txBody>
      </p:sp>
      <p:sp>
        <p:nvSpPr>
          <p:cNvPr id="5" name="Build 2 text 2">
            <a:extLst xmlns:a="http://schemas.openxmlformats.org/drawingml/2006/main">
              <a:ext uri="{FF2B5EF4-FFF2-40B4-BE49-F238E27FC236}">
                <a16:creationId xmlns:a16="http://schemas.microsoft.com/office/drawing/2014/main" id="{58AFEA65-A62C-48CC-A3D2-95EEF2017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95750" y="462915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defPPr>
            <a:lvl1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1pPr>
            <a:lvl2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2pPr>
            <a:lvl3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3pPr>
            <a:lvl4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4pPr>
            <a:lvl5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5pPr>
            <a:lvl6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6pPr>
            <a:lvl7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7pPr>
            <a:lvl8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8pPr>
            <a:lvl9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pPr>
            <a:r>
              <a:rPr sz="2100" b="0">
                <a:solidFill>
                  <a:srgbClr val="4B6170"/>
                </a:solidFill>
                <a:latin typeface="Aptos"/>
                <a:ea typeface="Aptos"/>
                <a:cs typeface="Aptos"/>
              </a:rPr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1359422246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5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F27E5C-3828-4AEF-BA0E-D5C66326C0D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ff8e9fb0114b44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1FC2D49-C64B-4F48-9D63-D23AD4B4A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From Motivation 2.0 to 3.0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19809442-6EF8-45C6-AE7E-2AE08CF48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1457325"/>
            <a:ext cx="15240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547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2.0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C95D30E4-B9CC-4A58-B5F7-108490D77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1381125"/>
            <a:ext cx="785812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External motivation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D8344F9A-4C3A-48E7-9EFF-E4D50A404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1847850"/>
            <a:ext cx="785812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Carrots and sticks fuel Type X behavior.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F15F98A8-D517-401D-B7C6-AB8965766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971800"/>
            <a:ext cx="15240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5475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3.0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B3523B09-FCD2-4142-B7B5-D557641A1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2895600"/>
            <a:ext cx="785812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Intrinsic motivation</a:t>
            </a:r>
          </a:p>
        </p:txBody>
      </p:sp>
      <p:sp>
        <p:nvSpPr>
          <p:cNvPr id="9" name="Build 2 text 6">
            <a:extLst xmlns:a="http://schemas.openxmlformats.org/drawingml/2006/main">
              <a:ext uri="{FF2B5EF4-FFF2-40B4-BE49-F238E27FC236}">
                <a16:creationId xmlns:a16="http://schemas.microsoft.com/office/drawing/2014/main" id="{6FB77475-4750-4CB5-AAAD-6DF1B8655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3362325"/>
            <a:ext cx="785812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Autonomy, mastery, and purpose fuel Type I behavior.</a:t>
            </a:r>
          </a:p>
        </p:txBody>
      </p:sp>
      <p:pic>
        <p:nvPic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6F3BA19-733F-41C7-9005-515AFBB07A8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7072879c334277"/>
          <a:stretch xmlns:a="http://schemas.openxmlformats.org/drawingml/2006/main"/>
        </p:blipFill>
        <p:spPr>
          <a:xfrm xmlns:a="http://schemas.openxmlformats.org/drawingml/2006/main">
            <a:off x="1214535" y="4714875"/>
            <a:ext cx="733231" cy="876300"/>
          </a:xfrm>
          <a:prstGeom xmlns:a="http://schemas.openxmlformats.org/drawingml/2006/main" prst="rect">
            <a:avLst/>
          </a:prstGeom>
        </p:spPr>
      </p:pic>
      <p:sp>
        <p:nvSpPr>
          <p:cNvPr id="11" name="Build 3 text 8">
            <a:extLst xmlns:a="http://schemas.openxmlformats.org/drawingml/2006/main">
              <a:ext uri="{FF2B5EF4-FFF2-40B4-BE49-F238E27FC236}">
                <a16:creationId xmlns:a16="http://schemas.microsoft.com/office/drawing/2014/main" id="{CB7DE9EC-BC7E-402D-BF26-5FC7A227F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4705350"/>
            <a:ext cx="80962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Chapter 3 makes the case for Motivation 3.0</a:t>
            </a:r>
          </a:p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in modern, creative work.</a:t>
            </a:r>
          </a:p>
        </p:txBody>
      </p:sp>
    </p:spTree>
    <p:extLst>
      <p:ext uri="{BB962C8B-B14F-4D97-AF65-F5344CB8AC3E}">
        <p14:creationId xmlns:p14="http://schemas.microsoft.com/office/powerpoint/2010/main" val="1392857200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7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8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E382B8-90B2-41C2-922D-7BF1F60F977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21e62141214fc7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48B97CA8-542A-44AE-BFCD-4834E9F39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X and Type I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D008E8D6-E92B-45B1-A7D3-107A03071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514475"/>
            <a:ext cx="381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5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X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08FDDAB8-C822-4B25-A6F0-478C6FCC1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190750"/>
            <a:ext cx="4381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24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Extrinsic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3B0713D4-AB34-4D4E-A3CE-3E3354C26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809875"/>
            <a:ext cx="4476750" cy="2571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External rewards drive the work.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Money, trophies, status, or fear of losing them come first.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Enjoyment of the activity is secondary.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AFBA5846-2503-49E8-9A9C-AE243B8C4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1514475"/>
            <a:ext cx="381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5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5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I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47F474DE-656D-4181-ADD8-2B77B67DF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190750"/>
            <a:ext cx="4381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24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Intrinsic</a:t>
            </a:r>
          </a:p>
        </p:txBody>
      </p:sp>
      <p:sp>
        <p:nvSpPr>
          <p:cNvPr id="9" name="Build 2 text 6">
            <a:extLst xmlns:a="http://schemas.openxmlformats.org/drawingml/2006/main">
              <a:ext uri="{FF2B5EF4-FFF2-40B4-BE49-F238E27FC236}">
                <a16:creationId xmlns:a16="http://schemas.microsoft.com/office/drawing/2014/main" id="{B26F2921-75A3-4543-B141-34D3170D9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809875"/>
            <a:ext cx="4476750" cy="2571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 activity itself drives the work.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Enjoyment, challenge, and meaning come first.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An external payoff can be a welcome bonus.</a:t>
            </a:r>
          </a:p>
        </p:txBody>
      </p:sp>
    </p:spTree>
    <p:extLst>
      <p:ext uri="{BB962C8B-B14F-4D97-AF65-F5344CB8AC3E}">
        <p14:creationId xmlns:p14="http://schemas.microsoft.com/office/powerpoint/2010/main" val="2104057853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BA422C-88C8-46C3-BC06-9FEE1ACECE5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fbc5d3d3f64129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084D8316-C153-4686-8DC7-8D3885AAA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X and Type I: Core Differences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DB0429-AA61-432F-B087-7EDE5E15B219}"/>
              </a:ext>
            </a:extLst>
          </p:cNvPr>
          <p:cNvGraphicFramePr/>
          <p:nvPr/>
        </p:nvGraphicFramePr>
        <p:xfrm>
          <a:off xmlns:a="http://schemas.openxmlformats.org/drawingml/2006/main" x="781050" y="1352550"/>
          <a:ext xmlns:a="http://schemas.openxmlformats.org/drawingml/2006/main" cx="10648950" cy="4238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705100"/>
                <a:gridCol w="3857625"/>
                <a:gridCol w="4086225"/>
              </a:tblGrid>
              <a:tr h="571500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Dimension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T w="14288">
                      <a:solidFill>
                        <a:srgbClr val="FFFFFF"/>
                      </a:solidFill>
                      <a:prstDash val="solid"/>
                    </a:lnT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Type X (Extrinsic)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T w="14288">
                      <a:solidFill>
                        <a:srgbClr val="FFFFFF"/>
                      </a:solidFill>
                      <a:prstDash val="solid"/>
                    </a:lnT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Type I (Intrinsic)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T w="14288">
                      <a:solidFill>
                        <a:srgbClr val="FFFFFF"/>
                      </a:solidFill>
                      <a:prstDash val="solid"/>
                    </a:lnT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733425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Primary fuel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External rewards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and punishments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Autonomy, mastery,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and purpose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</a:tr>
              <a:tr h="733425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View of money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Central motivator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Fair baseline,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rather than the point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</a:tr>
              <a:tr h="733425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Performance horizon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Good in the short term,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then fades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Steady, stronger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long-term results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</a:tr>
              <a:tr h="733425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Creativity and ethics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Narrower focus,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more shortcuts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Wider vision,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higher integrity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F3F7F8"/>
                    </a:solidFill>
                  </a:tcPr>
                </a:tc>
              </a:tr>
              <a:tr h="733425"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1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Psychological health</a:t>
                      </a:r>
                    </a:p>
                  </a:txBody>
                  <a:tcPr marL="91440" marR="91440" marT="45720" marB="45720" anchor="ctr">
                    <a:lnL w="14288">
                      <a:solidFill>
                        <a:srgbClr val="FFFFFF"/>
                      </a:solidFill>
                      <a:prstDash val="solid"/>
                    </a:lnL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More stress,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lower satisfaction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  <a:tc>
                  <a:txBody>
                    <a:bodyPr lIns="114300" tIns="114300" rIns="114300" bIns="114300">
                      <a:noAutofit/>
                    </a:bodyPr>
                    <a:lstStyle/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Higher self-esteem</a:t>
                      </a:r>
                    </a:p>
                    <a:p>
                      <a:r>
                        <a:rPr sz="1875" b="0">
                          <a:solidFill>
                            <a:srgbClr val="173443"/>
                          </a:solidFill>
                          <a:latin typeface="Aptos"/>
                          <a:ea typeface="Aptos"/>
                          <a:cs typeface="Aptos"/>
                        </a:rPr>
                        <a:t>and well-being</a:t>
                      </a:r>
                    </a:p>
                  </a:txBody>
                  <a:tcPr marL="91440" marR="91440" marT="45720" marB="45720" anchor="ctr">
                    <a:lnR w="14288">
                      <a:solidFill>
                        <a:srgbClr val="FFFFFF"/>
                      </a:solidFill>
                      <a:prstDash val="solid"/>
                    </a:lnR>
                    <a:lnB w="14288">
                      <a:solidFill>
                        <a:srgbClr val="FFFFFF"/>
                      </a:solidFill>
                      <a:prstDash val="solid"/>
                    </a:lnB>
                    <a:solidFill>
                      <a:srgbClr val="E5ED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3404389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6C00A5-FAB0-44A6-906E-68298A581A7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ff1e6bb428488f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03BF521-C018-404B-900D-4228FB8A3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Self-Determination Theory (SDT)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78736365-6144-446A-A479-0CFDC7C27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362075"/>
            <a:ext cx="101917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7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7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Three psychological needs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12681081-78C2-43FB-B1F5-33B3E8996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2028825"/>
            <a:ext cx="9525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Competence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429A7B05-DE9D-464F-972A-B935A5A40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2495550"/>
            <a:ext cx="9525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 urge to get better at things.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CEAC0AF7-86C5-445E-AFD1-4A128A99E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181350"/>
            <a:ext cx="9525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Autonomy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0C3E22AD-756F-46CE-9DF0-32B9C6D39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648075"/>
            <a:ext cx="9525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 desire to direct our own lives.</a:t>
            </a:r>
          </a:p>
        </p:txBody>
      </p:sp>
      <p:sp>
        <p:nvSpPr>
          <p:cNvPr id="9" name="Build 3 text 6">
            <a:extLst xmlns:a="http://schemas.openxmlformats.org/drawingml/2006/main">
              <a:ext uri="{FF2B5EF4-FFF2-40B4-BE49-F238E27FC236}">
                <a16:creationId xmlns:a16="http://schemas.microsoft.com/office/drawing/2014/main" id="{52E8CEC2-A897-4D37-9404-9EDDFBC11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333875"/>
            <a:ext cx="9525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Relatedness</a:t>
            </a:r>
          </a:p>
        </p:txBody>
      </p:sp>
      <p:sp>
        <p:nvSpPr>
          <p:cNvPr id="10" name="Build 3 text 7">
            <a:extLst xmlns:a="http://schemas.openxmlformats.org/drawingml/2006/main">
              <a:ext uri="{FF2B5EF4-FFF2-40B4-BE49-F238E27FC236}">
                <a16:creationId xmlns:a16="http://schemas.microsoft.com/office/drawing/2014/main" id="{A58D2A33-4954-4F2B-8E87-061DB9643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800600"/>
            <a:ext cx="9525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 longing to connect to others.</a:t>
            </a:r>
          </a:p>
        </p:txBody>
      </p:sp>
      <p:sp>
        <p:nvSpPr>
          <p:cNvPr id="11" name="Build 4 text payoff">
            <a:extLst xmlns:a="http://schemas.openxmlformats.org/drawingml/2006/main">
              <a:ext uri="{FF2B5EF4-FFF2-40B4-BE49-F238E27FC236}">
                <a16:creationId xmlns:a16="http://schemas.microsoft.com/office/drawing/2014/main" id="{AE9564D1-B366-4465-A010-C0B259DA4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5334000"/>
            <a:ext cx="10096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>
              <a:defRPr sz="21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Meeting these needs supports performance and well-being.</a:t>
            </a:r>
          </a:p>
        </p:txBody>
      </p:sp>
    </p:spTree>
    <p:extLst>
      <p:ext uri="{BB962C8B-B14F-4D97-AF65-F5344CB8AC3E}">
        <p14:creationId xmlns:p14="http://schemas.microsoft.com/office/powerpoint/2010/main" val="1550189818"/>
      </p:ext>
    </p:extLst>
  </p:cSld>
  <p:transition spd="med" advClick="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3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7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8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5902CC-6570-40F1-8F82-A75003756DF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4c46eff6c846ef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76ADAD76-1962-453E-ABDD-6C097D716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Why Type I Outperforms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EC3493-1373-4EEC-A304-3BA5206ADFC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7a84d145914728"/>
          <a:stretch xmlns:a="http://schemas.openxmlformats.org/drawingml/2006/main"/>
        </p:blipFill>
        <p:spPr>
          <a:xfrm xmlns:a="http://schemas.openxmlformats.org/drawingml/2006/main">
            <a:off x="1047750" y="1581150"/>
            <a:ext cx="876300" cy="876300"/>
          </a:xfrm>
          <a:prstGeom xmlns:a="http://schemas.openxmlformats.org/drawingml/2006/main" prst="rect">
            <a:avLst/>
          </a:prstGeom>
        </p:spPr>
      </p:pic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EC144E3C-5E2C-4C55-8AF4-F3B28B63E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1457325"/>
            <a:ext cx="8763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Renewable motivation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EC45414C-C5C0-4842-9707-9A40E437B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1924050"/>
            <a:ext cx="8763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Intrinsic motives can compound over time.</a:t>
            </a:r>
          </a:p>
        </p:txBody>
      </p:sp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935D7D-576F-4C7B-9785-DA6D29A72A4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8c5b64b10346d7"/>
          <a:stretch xmlns:a="http://schemas.openxmlformats.org/drawingml/2006/main"/>
        </p:blipFill>
        <p:spPr>
          <a:xfrm xmlns:a="http://schemas.openxmlformats.org/drawingml/2006/main">
            <a:off x="1000125" y="3120513"/>
            <a:ext cx="971550" cy="731274"/>
          </a:xfrm>
          <a:prstGeom xmlns:a="http://schemas.openxmlformats.org/drawingml/2006/main" prst="rect">
            <a:avLst/>
          </a:prstGeom>
        </p:spPr>
      </p:pic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1DE88996-7827-49DA-98A0-98C564948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2914650"/>
            <a:ext cx="8763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Creative and resilient work</a:t>
            </a:r>
          </a:p>
        </p:txBody>
      </p:sp>
      <p:sp>
        <p:nvSpPr>
          <p:cNvPr id="9" name="Build 2 text 6">
            <a:extLst xmlns:a="http://schemas.openxmlformats.org/drawingml/2006/main">
              <a:ext uri="{FF2B5EF4-FFF2-40B4-BE49-F238E27FC236}">
                <a16:creationId xmlns:a16="http://schemas.microsoft.com/office/drawing/2014/main" id="{777A1657-87BE-4C86-8A37-9BB23A480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3381375"/>
            <a:ext cx="8763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Pink links Type I with creativity, ethical behavior, and job satisfaction.</a:t>
            </a:r>
          </a:p>
        </p:txBody>
      </p:sp>
      <p:pic>
        <p:nvPic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09A0904-49B4-4282-8A40-5ECFA01DD21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ebddd78f3144c3"/>
          <a:stretch xmlns:a="http://schemas.openxmlformats.org/drawingml/2006/main"/>
        </p:blipFill>
        <p:spPr>
          <a:xfrm xmlns:a="http://schemas.openxmlformats.org/drawingml/2006/main">
            <a:off x="1047750" y="4584080"/>
            <a:ext cx="876300" cy="785464"/>
          </a:xfrm>
          <a:prstGeom xmlns:a="http://schemas.openxmlformats.org/drawingml/2006/main" prst="rect">
            <a:avLst/>
          </a:prstGeom>
        </p:spPr>
      </p:pic>
      <p:sp>
        <p:nvSpPr>
          <p:cNvPr id="11" name="Build 3 text 8">
            <a:extLst xmlns:a="http://schemas.openxmlformats.org/drawingml/2006/main">
              <a:ext uri="{FF2B5EF4-FFF2-40B4-BE49-F238E27FC236}">
                <a16:creationId xmlns:a16="http://schemas.microsoft.com/office/drawing/2014/main" id="{641AAB2E-114B-49E2-B1E9-93489EC69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4429125"/>
            <a:ext cx="8763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 longer performance horizon</a:t>
            </a:r>
          </a:p>
        </p:txBody>
      </p:sp>
      <p:sp>
        <p:nvSpPr>
          <p:cNvPr id="12" name="Build 3 text 9">
            <a:extLst xmlns:a="http://schemas.openxmlformats.org/drawingml/2006/main">
              <a:ext uri="{FF2B5EF4-FFF2-40B4-BE49-F238E27FC236}">
                <a16:creationId xmlns:a16="http://schemas.microsoft.com/office/drawing/2014/main" id="{24EFAE55-A75D-4DA1-BE99-72785C565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4895850"/>
            <a:ext cx="8763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Intrinsic motivation supports sustained performance over time.</a:t>
            </a:r>
          </a:p>
        </p:txBody>
      </p:sp>
    </p:spTree>
    <p:extLst>
      <p:ext uri="{BB962C8B-B14F-4D97-AF65-F5344CB8AC3E}">
        <p14:creationId xmlns:p14="http://schemas.microsoft.com/office/powerpoint/2010/main" val="2028747503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7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8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1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2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AD4C8E-B8EB-4AE3-8F7C-234734F7CA3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63a82d6112454d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C3504AD9-23A7-4475-8C97-D704E985B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Practical Implications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B644FC9B-1A4D-4356-996C-3554EFDA9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0975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A75B63CB-7D1D-4BF6-9EC4-08216D7AA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55270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Pay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DE4789B5-8E5B-4135-A949-D5FB22B55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52800"/>
            <a:ext cx="23812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Fair pay comes first.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Autonomy, mastery,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and purpose follow.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49D2F534-3CFC-4261-ADEC-DB52586B5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7125" y="180975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4E2B8726-ACC8-4E3B-B28B-EAF5DA6ED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7125" y="255270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Audit</a:t>
            </a:r>
          </a:p>
        </p:txBody>
      </p:sp>
      <p:sp>
        <p:nvSpPr>
          <p:cNvPr id="9" name="Build 2 text 6">
            <a:extLst xmlns:a="http://schemas.openxmlformats.org/drawingml/2006/main">
              <a:ext uri="{FF2B5EF4-FFF2-40B4-BE49-F238E27FC236}">
                <a16:creationId xmlns:a16="http://schemas.microsoft.com/office/drawing/2014/main" id="{31049429-07B5-4CD5-8F66-8119ECCF0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7125" y="3352800"/>
            <a:ext cx="23812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Replace quotas and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rankings with learning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and craftsmanship.</a:t>
            </a:r>
          </a:p>
        </p:txBody>
      </p:sp>
      <p:sp>
        <p:nvSpPr>
          <p:cNvPr id="10" name="Build 3 text 7">
            <a:extLst xmlns:a="http://schemas.openxmlformats.org/drawingml/2006/main">
              <a:ext uri="{FF2B5EF4-FFF2-40B4-BE49-F238E27FC236}">
                <a16:creationId xmlns:a16="http://schemas.microsoft.com/office/drawing/2014/main" id="{CD583C6B-A986-4AC5-9D34-C905B7FA0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180975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1" name="Build 3 text 8">
            <a:extLst xmlns:a="http://schemas.openxmlformats.org/drawingml/2006/main">
              <a:ext uri="{FF2B5EF4-FFF2-40B4-BE49-F238E27FC236}">
                <a16:creationId xmlns:a16="http://schemas.microsoft.com/office/drawing/2014/main" id="{6A001578-7C60-41D6-953A-680B91389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55270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Design</a:t>
            </a:r>
          </a:p>
        </p:txBody>
      </p:sp>
      <p:sp>
        <p:nvSpPr>
          <p:cNvPr id="12" name="Build 3 text 9">
            <a:extLst xmlns:a="http://schemas.openxmlformats.org/drawingml/2006/main">
              <a:ext uri="{FF2B5EF4-FFF2-40B4-BE49-F238E27FC236}">
                <a16:creationId xmlns:a16="http://schemas.microsoft.com/office/drawing/2014/main" id="{63C07DDB-AB03-4C1D-8CD8-4565196ED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3352800"/>
            <a:ext cx="23812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Support competence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and self-direction.</a:t>
            </a:r>
          </a:p>
        </p:txBody>
      </p:sp>
      <p:sp>
        <p:nvSpPr>
          <p:cNvPr id="13" name="Build 4 text 10">
            <a:extLst xmlns:a="http://schemas.openxmlformats.org/drawingml/2006/main">
              <a:ext uri="{FF2B5EF4-FFF2-40B4-BE49-F238E27FC236}">
                <a16:creationId xmlns:a16="http://schemas.microsoft.com/office/drawing/2014/main" id="{AAC12559-C029-4C7E-8C17-69F605090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86875" y="180975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15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4" name="Build 4 text 11">
            <a:extLst xmlns:a="http://schemas.openxmlformats.org/drawingml/2006/main">
              <a:ext uri="{FF2B5EF4-FFF2-40B4-BE49-F238E27FC236}">
                <a16:creationId xmlns:a16="http://schemas.microsoft.com/office/drawing/2014/main" id="{B0534B37-D467-46A2-A30A-446841C2B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86875" y="2552700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Model</a:t>
            </a:r>
          </a:p>
        </p:txBody>
      </p:sp>
      <p:sp>
        <p:nvSpPr>
          <p:cNvPr id="15" name="Build 4 text 12">
            <a:extLst xmlns:a="http://schemas.openxmlformats.org/drawingml/2006/main">
              <a:ext uri="{FF2B5EF4-FFF2-40B4-BE49-F238E27FC236}">
                <a16:creationId xmlns:a16="http://schemas.microsoft.com/office/drawing/2014/main" id="{5B430632-E9CA-4916-92CD-17DFC8552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86875" y="3352800"/>
            <a:ext cx="23812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Demonstrate Type I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behavior so others</a:t>
            </a:r>
          </a:p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can learn from it.</a:t>
            </a:r>
          </a:p>
        </p:txBody>
      </p:sp>
    </p:spTree>
    <p:extLst>
      <p:ext uri="{BB962C8B-B14F-4D97-AF65-F5344CB8AC3E}">
        <p14:creationId xmlns:p14="http://schemas.microsoft.com/office/powerpoint/2010/main" val="1675168397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7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8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1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2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5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6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9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0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3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4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762EDC-61EF-4495-AF16-FBC30A23F9E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c28808e56945cc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C2CE5A57-4CFE-499D-BA14-AC7876918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2476500"/>
            <a:ext cx="8763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5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75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CHAPTER 4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C202A2B3-AB09-4846-8065-72E49C6B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3800475"/>
            <a:ext cx="6286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33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Autonomy</a:t>
            </a:r>
          </a:p>
        </p:txBody>
      </p:sp>
      <p:sp>
        <p:nvSpPr>
          <p:cNvPr id="5" name="Build 2 text 2">
            <a:extLst xmlns:a="http://schemas.openxmlformats.org/drawingml/2006/main">
              <a:ext uri="{FF2B5EF4-FFF2-40B4-BE49-F238E27FC236}">
                <a16:creationId xmlns:a16="http://schemas.microsoft.com/office/drawing/2014/main" id="{666A058E-F145-40C4-A858-BF9E8F3E7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95750" y="462915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defPPr>
            <a:lvl1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1pPr>
            <a:lvl2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2pPr>
            <a:lvl3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3pPr>
            <a:lvl4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4pPr>
            <a:lvl5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5pPr>
            <a:lvl6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6pPr>
            <a:lvl7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7pPr>
            <a:lvl8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8pPr>
            <a:lvl9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100" b="0">
                <a:solidFill>
                  <a:srgbClr val="4B6170"/>
                </a:solidFill>
                <a:latin typeface="Aptos"/>
                <a:ea typeface="Aptos"/>
                <a:cs typeface="Aptos"/>
              </a:defRPr>
            </a:pPr>
            <a:r>
              <a:rPr sz="2100" b="0">
                <a:solidFill>
                  <a:srgbClr val="4B6170"/>
                </a:solidFill>
                <a:latin typeface="Aptos"/>
                <a:ea typeface="Aptos"/>
                <a:cs typeface="Aptos"/>
              </a:rPr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2093476558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5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DE4313-CC83-41BF-A08A-AC2C9D4DAD5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4d4acda0fb4bd2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92632DBC-410C-471A-B7FE-AAE4A48AC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The Power of the Alphabet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DCC5E6F4-AAC8-45DD-BB11-7F9557411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352550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A and Type B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77D7D44E-173F-44DB-B19B-693D376F5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819275"/>
            <a:ext cx="10287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Physicians Meyer Friedman and Ray Rosenman described different ways people handle ambition.</a:t>
            </a:r>
          </a:p>
        </p:txBody>
      </p:sp>
      <p:sp>
        <p:nvSpPr>
          <p:cNvPr id="6" name="Build 2 text 3">
            <a:extLst xmlns:a="http://schemas.openxmlformats.org/drawingml/2006/main">
              <a:ext uri="{FF2B5EF4-FFF2-40B4-BE49-F238E27FC236}">
                <a16:creationId xmlns:a16="http://schemas.microsoft.com/office/drawing/2014/main" id="{BCFDF1A5-EDBE-4EBD-A79E-E29C2D6DB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733675"/>
            <a:ext cx="10287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00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Type A ambition can create irritation and urgency. Type B ambition can provide confidence and security.</a:t>
            </a:r>
          </a:p>
        </p:txBody>
      </p:sp>
      <p:sp>
        <p:nvSpPr>
          <p:cNvPr id="7" name="Build 3 text 4">
            <a:extLst xmlns:a="http://schemas.openxmlformats.org/drawingml/2006/main">
              <a:ext uri="{FF2B5EF4-FFF2-40B4-BE49-F238E27FC236}">
                <a16:creationId xmlns:a16="http://schemas.microsoft.com/office/drawing/2014/main" id="{42AF6E41-1233-4A40-8379-51202E777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3714750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Theory X and Theory Y</a:t>
            </a:r>
          </a:p>
        </p:txBody>
      </p:sp>
      <p:sp>
        <p:nvSpPr>
          <p:cNvPr id="8" name="Build 3 text 5">
            <a:extLst xmlns:a="http://schemas.openxmlformats.org/drawingml/2006/main">
              <a:ext uri="{FF2B5EF4-FFF2-40B4-BE49-F238E27FC236}">
                <a16:creationId xmlns:a16="http://schemas.microsoft.com/office/drawing/2014/main" id="{E2667C40-63D4-4521-9431-E170A580C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181475"/>
            <a:ext cx="10287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MIT management professor Douglas McGregor drew on his experience as president of Antioch College.</a:t>
            </a:r>
          </a:p>
        </p:txBody>
      </p:sp>
      <p:sp>
        <p:nvSpPr>
          <p:cNvPr id="9" name="Build 4 text 6">
            <a:extLst xmlns:a="http://schemas.openxmlformats.org/drawingml/2006/main">
              <a:ext uri="{FF2B5EF4-FFF2-40B4-BE49-F238E27FC236}">
                <a16:creationId xmlns:a16="http://schemas.microsoft.com/office/drawing/2014/main" id="{CC04DBC9-6734-4FE4-BA6F-D93C7A21C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048250"/>
            <a:ext cx="102870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00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Theory X assumes people avoid work. Theory Y treats work as natural and supports creativity and responsibility.</a:t>
            </a:r>
          </a:p>
        </p:txBody>
      </p:sp>
    </p:spTree>
    <p:extLst>
      <p:ext uri="{BB962C8B-B14F-4D97-AF65-F5344CB8AC3E}">
        <p14:creationId xmlns:p14="http://schemas.microsoft.com/office/powerpoint/2010/main" val="219428643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901E81-A9BE-4D97-A452-37ED898CF0C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ab30a910f14c08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6EA01736-E280-448B-8112-458F9B66F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Autonomy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A0DE77-63FC-4052-B56F-84A57D4BE3F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2fbf4e24c94e70"/>
          <a:stretch xmlns:a="http://schemas.openxmlformats.org/drawingml/2006/main"/>
        </p:blipFill>
        <p:spPr>
          <a:xfrm xmlns:a="http://schemas.openxmlformats.org/drawingml/2006/main">
            <a:off x="857250" y="2098374"/>
            <a:ext cx="2095500" cy="2413602"/>
          </a:xfrm>
          <a:prstGeom xmlns:a="http://schemas.openxmlformats.org/drawingml/2006/main" prst="rect">
            <a:avLst/>
          </a:prstGeom>
        </p:spPr>
      </p:pic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7C57B064-D3EA-49FE-A364-C7DF9806B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1362075"/>
            <a:ext cx="7620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Results, rather than hours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E3862537-B1CB-4561-96B3-C2C6E91D6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1828800"/>
            <a:ext cx="7620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The Meddius ROWE example focuses on outcomes instead of hours or location. Pink reports greater productivity and less stress.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B444273E-AE3E-4097-B5C8-C8075B054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019425"/>
            <a:ext cx="7620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Choice supports motivation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6FAF8931-E9CE-4799-ACFB-1D994C487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486150"/>
            <a:ext cx="7620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Pink challenges close supervision and conditional rewards. He argues that people can direct their own work.</a:t>
            </a:r>
          </a:p>
        </p:txBody>
      </p:sp>
      <p:sp>
        <p:nvSpPr>
          <p:cNvPr id="9" name="Build 3 text 6">
            <a:extLst xmlns:a="http://schemas.openxmlformats.org/drawingml/2006/main">
              <a:ext uri="{FF2B5EF4-FFF2-40B4-BE49-F238E27FC236}">
                <a16:creationId xmlns:a16="http://schemas.microsoft.com/office/drawing/2014/main" id="{E1F0C4AA-8745-4D20-A338-BB7350846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676775"/>
            <a:ext cx="7620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Choice within a team</a:t>
            </a:r>
          </a:p>
        </p:txBody>
      </p:sp>
      <p:sp>
        <p:nvSpPr>
          <p:cNvPr id="10" name="Build 3 text 7">
            <a:extLst xmlns:a="http://schemas.openxmlformats.org/drawingml/2006/main">
              <a:ext uri="{FF2B5EF4-FFF2-40B4-BE49-F238E27FC236}">
                <a16:creationId xmlns:a16="http://schemas.microsoft.com/office/drawing/2014/main" id="{9E6B5608-AECE-4B94-88E2-C94DCE170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5143500"/>
            <a:ext cx="7620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Autonomy means having a say in the work. People can exercise choice while working with others.</a:t>
            </a:r>
          </a:p>
        </p:txBody>
      </p:sp>
    </p:spTree>
    <p:extLst>
      <p:ext uri="{BB962C8B-B14F-4D97-AF65-F5344CB8AC3E}">
        <p14:creationId xmlns:p14="http://schemas.microsoft.com/office/powerpoint/2010/main" val="1220775025"/>
      </p:ext>
    </p:extLst>
  </p:cSld>
  <p:transition spd="med" advClick="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9413A3-63B6-49B3-994E-5A512CB3C0D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a380011df64935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8948AE0-239E-4D6D-91D7-ECE547844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FedEx Days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13C6C8A2-473D-475A-892B-6E3A6D3BF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524000"/>
            <a:ext cx="3476625" cy="190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132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132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24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DF33BC75-2519-4FDA-A345-65A9607F7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524250"/>
            <a:ext cx="29527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3675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675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HOURS</a:t>
            </a:r>
          </a:p>
        </p:txBody>
      </p:sp>
      <p:sp>
        <p:nvSpPr>
          <p:cNvPr id="6" name="Build 2 text 3">
            <a:extLst xmlns:a="http://schemas.openxmlformats.org/drawingml/2006/main">
              <a:ext uri="{FF2B5EF4-FFF2-40B4-BE49-F238E27FC236}">
                <a16:creationId xmlns:a16="http://schemas.microsoft.com/office/drawing/2014/main" id="{5431757C-2AC4-42F9-9C1A-0B63D7E71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1504950"/>
            <a:ext cx="609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Atlassian’s experiment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A455153D-73C0-4052-932A-6508B610A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1971675"/>
            <a:ext cx="6096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Developers chose what to work on and how to do it, without management interference.</a:t>
            </a:r>
          </a:p>
        </p:txBody>
      </p:sp>
      <p:sp>
        <p:nvSpPr>
          <p:cNvPr id="8" name="Build 3 text 5">
            <a:extLst xmlns:a="http://schemas.openxmlformats.org/drawingml/2006/main">
              <a:ext uri="{FF2B5EF4-FFF2-40B4-BE49-F238E27FC236}">
                <a16:creationId xmlns:a16="http://schemas.microsoft.com/office/drawing/2014/main" id="{73A1B0D2-FF4D-4C08-84B9-8FF39DF76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3524250"/>
            <a:ext cx="609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The delivery rule</a:t>
            </a:r>
          </a:p>
        </p:txBody>
      </p:sp>
      <p:sp>
        <p:nvSpPr>
          <p:cNvPr id="9" name="Build 3 text 6">
            <a:extLst xmlns:a="http://schemas.openxmlformats.org/drawingml/2006/main">
              <a:ext uri="{FF2B5EF4-FFF2-40B4-BE49-F238E27FC236}">
                <a16:creationId xmlns:a16="http://schemas.microsoft.com/office/drawing/2014/main" id="{0D826F4D-1EF2-4316-9831-919BFFEA4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3990975"/>
            <a:ext cx="6096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At the end of 24 hours, they had to deliver something. The name refers to delivering overnight.</a:t>
            </a:r>
          </a:p>
        </p:txBody>
      </p:sp>
    </p:spTree>
    <p:extLst>
      <p:ext uri="{BB962C8B-B14F-4D97-AF65-F5344CB8AC3E}">
        <p14:creationId xmlns:p14="http://schemas.microsoft.com/office/powerpoint/2010/main" val="1862292052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4D714A-2977-4BAB-953D-130F0FA1EBB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b1deaa1b244f5c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34BE176-3628-443B-82DA-2A0666B9A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The Four Essentials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AEE32294-E7FC-47F3-BA8C-00A0D767A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352550"/>
            <a:ext cx="952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CA9992B3-9F22-4FF8-A823-38EC74B9F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352550"/>
            <a:ext cx="266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77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Task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AAC7BD17-9749-4E1E-A2DF-5ABC7BA2F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1390650"/>
            <a:ext cx="5619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Choose what you work on.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160962E6-990B-427B-9440-B494D4BFB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2495550"/>
            <a:ext cx="952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36CA3E3E-5135-479B-AB9E-9A201ECCA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2495550"/>
            <a:ext cx="266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77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Time</a:t>
            </a:r>
          </a:p>
        </p:txBody>
      </p:sp>
      <p:sp>
        <p:nvSpPr>
          <p:cNvPr id="9" name="Build 2 text 6">
            <a:extLst xmlns:a="http://schemas.openxmlformats.org/drawingml/2006/main">
              <a:ext uri="{FF2B5EF4-FFF2-40B4-BE49-F238E27FC236}">
                <a16:creationId xmlns:a16="http://schemas.microsoft.com/office/drawing/2014/main" id="{1478C887-C9D2-44B5-B571-D162887AA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533650"/>
            <a:ext cx="5619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Flexibility in when you work.</a:t>
            </a:r>
          </a:p>
        </p:txBody>
      </p:sp>
      <p:sp>
        <p:nvSpPr>
          <p:cNvPr id="10" name="Build 3 text 7">
            <a:extLst xmlns:a="http://schemas.openxmlformats.org/drawingml/2006/main">
              <a:ext uri="{FF2B5EF4-FFF2-40B4-BE49-F238E27FC236}">
                <a16:creationId xmlns:a16="http://schemas.microsoft.com/office/drawing/2014/main" id="{E4FC9ACB-8FE7-4121-8D08-572A48250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3638550"/>
            <a:ext cx="952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1" name="Build 3 text 8">
            <a:extLst xmlns:a="http://schemas.openxmlformats.org/drawingml/2006/main">
              <a:ext uri="{FF2B5EF4-FFF2-40B4-BE49-F238E27FC236}">
                <a16:creationId xmlns:a16="http://schemas.microsoft.com/office/drawing/2014/main" id="{87ED2B1D-281C-41A1-9BF0-FA306732D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3638550"/>
            <a:ext cx="266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77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Technique</a:t>
            </a:r>
          </a:p>
        </p:txBody>
      </p:sp>
      <p:sp>
        <p:nvSpPr>
          <p:cNvPr id="12" name="Build 3 text 9">
            <a:extLst xmlns:a="http://schemas.openxmlformats.org/drawingml/2006/main">
              <a:ext uri="{FF2B5EF4-FFF2-40B4-BE49-F238E27FC236}">
                <a16:creationId xmlns:a16="http://schemas.microsoft.com/office/drawing/2014/main" id="{9A2ED8A4-E8F4-429C-A107-C03F61C2C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676650"/>
            <a:ext cx="5619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Freedom in how you complete the work.</a:t>
            </a:r>
          </a:p>
        </p:txBody>
      </p:sp>
      <p:sp>
        <p:nvSpPr>
          <p:cNvPr id="13" name="Build 4 text 10">
            <a:extLst xmlns:a="http://schemas.openxmlformats.org/drawingml/2006/main">
              <a:ext uri="{FF2B5EF4-FFF2-40B4-BE49-F238E27FC236}">
                <a16:creationId xmlns:a16="http://schemas.microsoft.com/office/drawing/2014/main" id="{2E831C15-56C8-49B1-B37F-7CE36F22F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781550"/>
            <a:ext cx="952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70A830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70A83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4" name="Build 4 text 11">
            <a:extLst xmlns:a="http://schemas.openxmlformats.org/drawingml/2006/main">
              <a:ext uri="{FF2B5EF4-FFF2-40B4-BE49-F238E27FC236}">
                <a16:creationId xmlns:a16="http://schemas.microsoft.com/office/drawing/2014/main" id="{14F8CA78-F9CE-4C84-807C-FE2D34987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781550"/>
            <a:ext cx="266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77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77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Team</a:t>
            </a:r>
          </a:p>
        </p:txBody>
      </p:sp>
      <p:sp>
        <p:nvSpPr>
          <p:cNvPr id="15" name="Build 4 text 12">
            <a:extLst xmlns:a="http://schemas.openxmlformats.org/drawingml/2006/main">
              <a:ext uri="{FF2B5EF4-FFF2-40B4-BE49-F238E27FC236}">
                <a16:creationId xmlns:a16="http://schemas.microsoft.com/office/drawing/2014/main" id="{46343A18-5A0E-4032-BE7E-CABDB53D7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819650"/>
            <a:ext cx="56197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Choice in who you work with.</a:t>
            </a:r>
          </a:p>
        </p:txBody>
      </p:sp>
    </p:spTree>
    <p:extLst>
      <p:ext uri="{BB962C8B-B14F-4D97-AF65-F5344CB8AC3E}">
        <p14:creationId xmlns:p14="http://schemas.microsoft.com/office/powerpoint/2010/main" val="502977140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7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8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1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2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5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6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9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0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3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4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F62F51-9CFC-478D-BAF8-A8AD9D129E3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e612d2a6bc45a6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F68AFA0F-E477-4D6F-8C7F-3A2ACC2D8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3350"/>
            <a:ext cx="110490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000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000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Type I vs Type X in Action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D2A56EE6-A09F-4EDB-96D4-9934BBE6F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381125"/>
            <a:ext cx="101917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32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Discuss</a:t>
            </a:r>
          </a:p>
        </p:txBody>
      </p:sp>
      <p:sp>
        <p:nvSpPr>
          <p:cNvPr id="5" name="Build 1 text 2">
            <a:extLst xmlns:a="http://schemas.openxmlformats.org/drawingml/2006/main">
              <a:ext uri="{FF2B5EF4-FFF2-40B4-BE49-F238E27FC236}">
                <a16:creationId xmlns:a16="http://schemas.microsoft.com/office/drawing/2014/main" id="{0975AEF5-769B-42AC-BE01-5754897E9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238375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Intrinsic motivation</a:t>
            </a:r>
          </a:p>
        </p:txBody>
      </p:sp>
      <p:sp>
        <p:nvSpPr>
          <p:cNvPr id="6" name="Build 1 text 3">
            <a:extLst xmlns:a="http://schemas.openxmlformats.org/drawingml/2006/main">
              <a:ext uri="{FF2B5EF4-FFF2-40B4-BE49-F238E27FC236}">
                <a16:creationId xmlns:a16="http://schemas.microsoft.com/office/drawing/2014/main" id="{015004B7-4084-45AF-89F4-BE0BD58DD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705100"/>
            <a:ext cx="10287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Share an example of when the activity itself motivated you.</a:t>
            </a:r>
          </a:p>
        </p:txBody>
      </p:sp>
      <p:sp>
        <p:nvSpPr>
          <p:cNvPr id="7" name="Build 2 text 4">
            <a:extLst xmlns:a="http://schemas.openxmlformats.org/drawingml/2006/main">
              <a:ext uri="{FF2B5EF4-FFF2-40B4-BE49-F238E27FC236}">
                <a16:creationId xmlns:a16="http://schemas.microsoft.com/office/drawing/2014/main" id="{8461F935-6CAD-4656-9192-78601FB0C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448050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Extrinsic motivation</a:t>
            </a:r>
          </a:p>
        </p:txBody>
      </p:sp>
      <p:sp>
        <p:nvSpPr>
          <p:cNvPr id="8" name="Build 2 text 5">
            <a:extLst xmlns:a="http://schemas.openxmlformats.org/drawingml/2006/main">
              <a:ext uri="{FF2B5EF4-FFF2-40B4-BE49-F238E27FC236}">
                <a16:creationId xmlns:a16="http://schemas.microsoft.com/office/drawing/2014/main" id="{26CCD72B-C24C-4D93-BF30-C6209CEF0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914775"/>
            <a:ext cx="10287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Share an example of when an external reward motivated you.</a:t>
            </a:r>
          </a:p>
        </p:txBody>
      </p:sp>
      <p:sp>
        <p:nvSpPr>
          <p:cNvPr id="9" name="Build 3 text 6">
            <a:extLst xmlns:a="http://schemas.openxmlformats.org/drawingml/2006/main">
              <a:ext uri="{FF2B5EF4-FFF2-40B4-BE49-F238E27FC236}">
                <a16:creationId xmlns:a16="http://schemas.microsoft.com/office/drawing/2014/main" id="{1A20F41C-3C89-48E4-A7B3-DDFD42B32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57725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3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Compare the experiences</a:t>
            </a:r>
          </a:p>
        </p:txBody>
      </p:sp>
      <p:sp>
        <p:nvSpPr>
          <p:cNvPr id="10" name="Build 3 text 7">
            <a:extLst xmlns:a="http://schemas.openxmlformats.org/drawingml/2006/main">
              <a:ext uri="{FF2B5EF4-FFF2-40B4-BE49-F238E27FC236}">
                <a16:creationId xmlns:a16="http://schemas.microsoft.com/office/drawing/2014/main" id="{591F5D55-D230-4A59-9A75-A87C938DE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124450"/>
            <a:ext cx="102870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defPPr>
            <a:lvl1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1pPr>
            <a:lvl2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2pPr>
            <a:lvl3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3pPr>
            <a:lvl4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4pPr>
            <a:lvl5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5pPr>
            <a:lvl6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6pPr>
            <a:lvl7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7pPr>
            <a:lvl8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8pPr>
            <a:lvl9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173443"/>
                </a:solidFill>
                <a:latin typeface="Aptos"/>
                <a:ea typeface="Aptos"/>
                <a:cs typeface="Aptos"/>
              </a:defRPr>
            </a:pPr>
            <a:r>
              <a:rPr sz="2025" b="0">
                <a:solidFill>
                  <a:srgbClr val="173443"/>
                </a:solidFill>
                <a:latin typeface="Aptos"/>
                <a:ea typeface="Aptos"/>
                <a:cs typeface="Aptos"/>
              </a:rPr>
              <a:t>How did performance, satisfaction, or engagement differ?</a:t>
            </a:r>
          </a:p>
        </p:txBody>
      </p:sp>
    </p:spTree>
    <p:extLst>
      <p:ext uri="{BB962C8B-B14F-4D97-AF65-F5344CB8AC3E}">
        <p14:creationId xmlns:p14="http://schemas.microsoft.com/office/powerpoint/2010/main" val="778748344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4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9B7EA6-A1C5-4966-B063-A5A07E589C7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39a17de7ec424e"/>
          <a:stretch xmlns:a="http://schemas.openxmlformats.org/drawingml/2006/main"/>
        </p:blipFill>
        <p:spPr>
          <a:xfrm xmlns:a="http://schemas.openxmlformats.org/drawingml/2006/main">
            <a:off x="0" y="779"/>
            <a:ext cx="12192000" cy="6856442"/>
          </a:xfrm>
          <a:prstGeom xmlns:a="http://schemas.openxmlformats.org/drawingml/2006/main" prst="rect">
            <a:avLst/>
          </a:prstGeom>
        </p:spPr>
      </p:pic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B1852FB-3C17-4B96-90BD-89FA4A499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4000" y="2714625"/>
            <a:ext cx="952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125" b="1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7125" b="1">
                <a:solidFill>
                  <a:srgbClr val="176382"/>
                </a:solidFill>
                <a:latin typeface="Aptos"/>
                <a:ea typeface="Aptos"/>
                <a:cs typeface="Aptos"/>
              </a:rPr>
              <a:t>THANK YOU</a:t>
            </a:r>
          </a:p>
        </p:txBody>
      </p:sp>
      <p:sp>
        <p:nvSpPr>
          <p:cNvPr id="4" name="Build 1 text 1">
            <a:extLst xmlns:a="http://schemas.openxmlformats.org/drawingml/2006/main">
              <a:ext uri="{FF2B5EF4-FFF2-40B4-BE49-F238E27FC236}">
                <a16:creationId xmlns:a16="http://schemas.microsoft.com/office/drawing/2014/main" id="{98D00BCD-5E86-4A4E-A53C-F28590301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210050"/>
            <a:ext cx="7810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defPPr>
            <a:lvl1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1pPr>
            <a:lvl2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2pPr>
            <a:lvl3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3pPr>
            <a:lvl4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4pPr>
            <a:lvl5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5pPr>
            <a:lvl6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6pPr>
            <a:lvl7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7pPr>
            <a:lvl8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8pPr>
            <a:lvl9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2925" b="0">
                <a:solidFill>
                  <a:srgbClr val="176382"/>
                </a:solidFill>
                <a:latin typeface="Aptos"/>
                <a:ea typeface="Aptos"/>
                <a:cs typeface="Aptos"/>
              </a:defRPr>
            </a:pPr>
            <a:r>
              <a:rPr sz="2925" b="0">
                <a:solidFill>
                  <a:srgbClr val="176382"/>
                </a:solidFill>
                <a:latin typeface="Aptos"/>
                <a:ea typeface="Aptos"/>
                <a:cs typeface="Aptos"/>
              </a:rPr>
              <a:t>Discussion and questions</a:t>
            </a:r>
          </a:p>
        </p:txBody>
      </p:sp>
    </p:spTree>
    <p:extLst>
      <p:ext uri="{BB962C8B-B14F-4D97-AF65-F5344CB8AC3E}">
        <p14:creationId xmlns:p14="http://schemas.microsoft.com/office/powerpoint/2010/main" val="1397356225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2026-10-28T20:02:04.8440000Z</dcterms:created>
  <dcterms:modified xsi:type="dcterms:W3CDTF">2026-10-28T20:02:04.8440000Z</dcterms:modified>
</coreProperties>
</file>